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08D47D-9EFC-4C96-A594-A55F0AFE6BD2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2559659-C3FB-43B6-93AA-A85D6125CFF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Manajemen Tatalaksana Diare Pada Anak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17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2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PENDAHULUAN 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191000" cy="6019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dirty="0" err="1" smtClean="0">
                <a:effectLst/>
                <a:latin typeface="Arial"/>
              </a:rPr>
              <a:t>Hingga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saat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ini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masih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menjadi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masalah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kesehatan</a:t>
            </a:r>
            <a:r>
              <a:rPr lang="en-US" sz="1500" dirty="0" smtClean="0">
                <a:effectLst/>
                <a:latin typeface="Arial"/>
              </a:rPr>
              <a:t> yang </a:t>
            </a:r>
            <a:r>
              <a:rPr lang="en-US" sz="1500" dirty="0" err="1" smtClean="0">
                <a:effectLst/>
                <a:latin typeface="Arial"/>
              </a:rPr>
              <a:t>membutuhkan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perhatian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lebih</a:t>
            </a:r>
            <a:r>
              <a:rPr lang="en-US" sz="1500" dirty="0" smtClean="0">
                <a:effectLst/>
                <a:latin typeface="Arial"/>
              </a:rPr>
              <a:t>. Di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Indonesia </a:t>
            </a:r>
            <a:r>
              <a:rPr lang="en-US" sz="1500" dirty="0" err="1" smtClean="0">
                <a:effectLst/>
                <a:latin typeface="Arial"/>
              </a:rPr>
              <a:t>masalah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masih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menjadi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sepuluh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besar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penyakit</a:t>
            </a:r>
            <a:r>
              <a:rPr lang="en-US" sz="1500" dirty="0" smtClean="0">
                <a:effectLst/>
                <a:latin typeface="Arial"/>
              </a:rPr>
              <a:t> yang </a:t>
            </a:r>
            <a:r>
              <a:rPr lang="en-US" sz="1500" dirty="0" err="1" smtClean="0">
                <a:effectLst/>
                <a:latin typeface="Arial"/>
              </a:rPr>
              <a:t>terjadi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pada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anak</a:t>
            </a:r>
            <a:r>
              <a:rPr lang="en-US" sz="1500" dirty="0" smtClean="0">
                <a:effectLst/>
                <a:latin typeface="Arial"/>
              </a:rPr>
              <a:t>. </a:t>
            </a:r>
            <a:r>
              <a:rPr lang="en-US" sz="1500" dirty="0" err="1" smtClean="0">
                <a:effectLst/>
                <a:latin typeface="Arial"/>
              </a:rPr>
              <a:t>Prevalensi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di </a:t>
            </a:r>
            <a:r>
              <a:rPr lang="en-US" sz="1500" dirty="0" err="1" smtClean="0">
                <a:effectLst/>
                <a:latin typeface="Arial"/>
              </a:rPr>
              <a:t>Amerika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Serikat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insidens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kasus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mencapai</a:t>
            </a:r>
            <a:r>
              <a:rPr lang="en-US" sz="1500" dirty="0" smtClean="0">
                <a:effectLst/>
                <a:latin typeface="Arial"/>
              </a:rPr>
              <a:t> 200 </a:t>
            </a:r>
            <a:r>
              <a:rPr lang="en-US" sz="1500" dirty="0" err="1" smtClean="0">
                <a:effectLst/>
                <a:latin typeface="Arial"/>
              </a:rPr>
              <a:t>juta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hingga</a:t>
            </a:r>
            <a:r>
              <a:rPr lang="en-US" sz="1500" dirty="0" smtClean="0">
                <a:effectLst/>
                <a:latin typeface="Arial"/>
              </a:rPr>
              <a:t> 300 </a:t>
            </a:r>
            <a:r>
              <a:rPr lang="en-US" sz="1500" dirty="0" err="1" smtClean="0">
                <a:effectLst/>
                <a:latin typeface="Arial"/>
              </a:rPr>
              <a:t>juta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kasus</a:t>
            </a:r>
            <a:r>
              <a:rPr lang="en-US" sz="1500" dirty="0" smtClean="0">
                <a:effectLst/>
                <a:latin typeface="Arial"/>
              </a:rPr>
              <a:t> per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tahun</a:t>
            </a:r>
            <a:r>
              <a:rPr lang="en-US" sz="1500" dirty="0" smtClean="0">
                <a:effectLst/>
                <a:latin typeface="Arial"/>
              </a:rPr>
              <a:t>. </a:t>
            </a:r>
            <a:r>
              <a:rPr lang="en-US" sz="1500" dirty="0" err="1" smtClean="0">
                <a:effectLst/>
                <a:latin typeface="Arial"/>
              </a:rPr>
              <a:t>Sekitar</a:t>
            </a:r>
            <a:r>
              <a:rPr lang="en-US" sz="1500" dirty="0" smtClean="0">
                <a:effectLst/>
                <a:latin typeface="Arial"/>
              </a:rPr>
              <a:t> 900.000 </a:t>
            </a:r>
            <a:r>
              <a:rPr lang="en-US" sz="1500" dirty="0" err="1" smtClean="0">
                <a:effectLst/>
                <a:latin typeface="Arial"/>
              </a:rPr>
              <a:t>kasus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perlu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perawatan</a:t>
            </a:r>
            <a:r>
              <a:rPr lang="en-US" sz="1500" dirty="0" smtClean="0">
                <a:effectLst/>
                <a:latin typeface="Arial"/>
              </a:rPr>
              <a:t> di </a:t>
            </a:r>
            <a:r>
              <a:rPr lang="en-US" sz="1500" dirty="0" err="1" smtClean="0">
                <a:effectLst/>
                <a:latin typeface="Arial"/>
              </a:rPr>
              <a:t>rumah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sakit</a:t>
            </a:r>
            <a:r>
              <a:rPr lang="en-US" sz="1500" dirty="0" smtClean="0">
                <a:effectLst/>
                <a:latin typeface="Arial"/>
              </a:rPr>
              <a:t>. Di </a:t>
            </a:r>
            <a:r>
              <a:rPr lang="en-US" sz="1500" dirty="0" err="1" smtClean="0">
                <a:effectLst/>
                <a:latin typeface="Arial"/>
              </a:rPr>
              <a:t>seluruh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dunia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sekitar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2,5 </a:t>
            </a:r>
            <a:r>
              <a:rPr lang="en-US" sz="1500" dirty="0" err="1" smtClean="0">
                <a:effectLst/>
                <a:latin typeface="Arial"/>
              </a:rPr>
              <a:t>juta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kasus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kematian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karena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per </a:t>
            </a:r>
            <a:r>
              <a:rPr lang="en-US" sz="1500" dirty="0" err="1" smtClean="0">
                <a:effectLst/>
                <a:latin typeface="Arial"/>
              </a:rPr>
              <a:t>tahun</a:t>
            </a:r>
            <a:r>
              <a:rPr lang="en-US" sz="1500" dirty="0" smtClean="0">
                <a:effectLst/>
                <a:latin typeface="Arial"/>
              </a:rPr>
              <a:t>.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Selain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itu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masih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merupakan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penyebab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kematian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anak</a:t>
            </a:r>
            <a:r>
              <a:rPr lang="en-US" sz="1500" dirty="0" smtClean="0">
                <a:effectLst/>
                <a:latin typeface="Arial"/>
              </a:rPr>
              <a:t> di </a:t>
            </a:r>
            <a:r>
              <a:rPr lang="en-US" sz="1500" dirty="0" err="1" smtClean="0">
                <a:effectLst/>
                <a:latin typeface="Arial"/>
              </a:rPr>
              <a:t>seluruh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dunia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meskipun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tatalaksana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sudah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maju</a:t>
            </a:r>
            <a:r>
              <a:rPr lang="en-US" sz="1500" dirty="0" smtClean="0">
                <a:effectLst/>
                <a:latin typeface="Arial"/>
              </a:rPr>
              <a:t> (</a:t>
            </a:r>
            <a:r>
              <a:rPr lang="en-US" sz="1500" dirty="0" err="1" smtClean="0">
                <a:effectLst/>
                <a:latin typeface="Arial"/>
              </a:rPr>
              <a:t>Lukman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Zulkifli</a:t>
            </a:r>
            <a:r>
              <a:rPr lang="en-US" sz="1500" dirty="0" smtClean="0">
                <a:effectLst/>
                <a:latin typeface="Arial"/>
              </a:rPr>
              <a:t> Amin,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2015). Di Indonesia </a:t>
            </a:r>
            <a:r>
              <a:rPr lang="en-US" sz="1500" dirty="0" err="1" smtClean="0">
                <a:effectLst/>
                <a:latin typeface="Arial"/>
              </a:rPr>
              <a:t>diperoleh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merupakan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penyebab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kematian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bayi</a:t>
            </a:r>
            <a:r>
              <a:rPr lang="en-US" sz="1500" dirty="0" smtClean="0">
                <a:effectLst/>
                <a:latin typeface="Arial"/>
              </a:rPr>
              <a:t> 42% </a:t>
            </a:r>
            <a:r>
              <a:rPr lang="en-US" sz="1500" dirty="0" err="1" smtClean="0">
                <a:effectLst/>
                <a:latin typeface="Arial"/>
              </a:rPr>
              <a:t>dibanding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pneumonia 24%. </a:t>
            </a:r>
            <a:r>
              <a:rPr lang="en-US" sz="1500" dirty="0" err="1" smtClean="0">
                <a:effectLst/>
                <a:latin typeface="Arial"/>
              </a:rPr>
              <a:t>Kematian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golongan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usia</a:t>
            </a:r>
            <a:r>
              <a:rPr lang="en-US" sz="1500" dirty="0" smtClean="0">
                <a:effectLst/>
                <a:latin typeface="Arial"/>
              </a:rPr>
              <a:t> 1-4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tahun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karena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25,2% </a:t>
            </a:r>
            <a:r>
              <a:rPr lang="en-US" sz="1500" dirty="0" err="1" smtClean="0">
                <a:effectLst/>
                <a:latin typeface="Arial"/>
              </a:rPr>
              <a:t>dibandingkan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pneumonia 15,5% (Yusuf S, 2011)</a:t>
            </a:r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685800"/>
            <a:ext cx="4572000" cy="6019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 smtClean="0">
                <a:effectLst/>
                <a:latin typeface="Arial"/>
              </a:rPr>
              <a:t>Salah </a:t>
            </a:r>
            <a:r>
              <a:rPr lang="en-US" sz="1500" dirty="0" err="1" smtClean="0">
                <a:effectLst/>
                <a:latin typeface="Arial"/>
              </a:rPr>
              <a:t>satu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upaya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untuk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menekan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angka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kejadian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adalan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manajemen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tatalaksana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.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Tatalaksana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yang </a:t>
            </a:r>
            <a:r>
              <a:rPr lang="en-US" sz="1500" dirty="0" err="1" smtClean="0">
                <a:effectLst/>
                <a:latin typeface="Arial"/>
              </a:rPr>
              <a:t>tepat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dapat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menekan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angka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kejadian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kematian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karena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. </a:t>
            </a:r>
            <a:r>
              <a:rPr lang="en-US" sz="1500" dirty="0" err="1" smtClean="0">
                <a:effectLst/>
                <a:latin typeface="Arial"/>
              </a:rPr>
              <a:t>Pada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tahun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2008 WHO </a:t>
            </a:r>
            <a:r>
              <a:rPr lang="en-US" sz="1500" dirty="0" err="1" smtClean="0">
                <a:effectLst/>
                <a:latin typeface="Arial"/>
              </a:rPr>
              <a:t>mengeluarkan</a:t>
            </a:r>
            <a:r>
              <a:rPr lang="en-US" sz="1500" dirty="0" smtClean="0">
                <a:effectLst/>
                <a:latin typeface="Arial"/>
              </a:rPr>
              <a:t> pocket book of Hospital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Care of Children. </a:t>
            </a:r>
            <a:r>
              <a:rPr lang="en-US" sz="1500" dirty="0" err="1" smtClean="0">
                <a:effectLst/>
                <a:latin typeface="Arial"/>
              </a:rPr>
              <a:t>Buku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tersebut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kemudian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diadaptasi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oleh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Departemen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Kesehatan</a:t>
            </a:r>
            <a:r>
              <a:rPr lang="en-US" sz="1500" dirty="0" smtClean="0">
                <a:effectLst/>
                <a:latin typeface="Arial"/>
              </a:rPr>
              <a:t> RI </a:t>
            </a:r>
            <a:r>
              <a:rPr lang="en-US" sz="1500" dirty="0" err="1" smtClean="0">
                <a:effectLst/>
                <a:latin typeface="Arial"/>
              </a:rPr>
              <a:t>dengan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mengeluarkan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edisi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bahas</a:t>
            </a:r>
            <a:r>
              <a:rPr lang="en-US" sz="1500" dirty="0" smtClean="0">
                <a:effectLst/>
                <a:latin typeface="Arial"/>
              </a:rPr>
              <a:t> Indonesia </a:t>
            </a:r>
            <a:r>
              <a:rPr lang="en-US" sz="1500" dirty="0" err="1" smtClean="0">
                <a:effectLst/>
                <a:latin typeface="Arial"/>
              </a:rPr>
              <a:t>dengan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judul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buku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saku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Pelayanan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Kesehatan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anak</a:t>
            </a:r>
            <a:r>
              <a:rPr lang="en-US" sz="1500" dirty="0" smtClean="0">
                <a:effectLst/>
                <a:latin typeface="Arial"/>
              </a:rPr>
              <a:t> di </a:t>
            </a:r>
            <a:r>
              <a:rPr lang="en-US" sz="1500" dirty="0" err="1" smtClean="0">
                <a:effectLst/>
                <a:latin typeface="Arial"/>
              </a:rPr>
              <a:t>Rumah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Sakit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pada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tahun</a:t>
            </a:r>
            <a:r>
              <a:rPr lang="en-US" sz="1500" dirty="0" smtClean="0">
                <a:effectLst/>
                <a:latin typeface="Arial"/>
              </a:rPr>
              <a:t> 2009. Salah </a:t>
            </a:r>
            <a:r>
              <a:rPr lang="en-US" sz="1500" dirty="0" err="1" smtClean="0">
                <a:effectLst/>
                <a:latin typeface="Arial"/>
              </a:rPr>
              <a:t>satu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isi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dari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buku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tersebut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yaitu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tatalaksana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.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Penelitian</a:t>
            </a:r>
            <a:r>
              <a:rPr lang="en-US" sz="1500" dirty="0" smtClean="0">
                <a:effectLst/>
                <a:latin typeface="Arial"/>
              </a:rPr>
              <a:t> di Indonesia </a:t>
            </a:r>
            <a:r>
              <a:rPr lang="en-US" sz="1500" dirty="0" err="1" smtClean="0">
                <a:effectLst/>
                <a:latin typeface="Arial"/>
              </a:rPr>
              <a:t>pada</a:t>
            </a:r>
            <a:r>
              <a:rPr lang="en-US" sz="1500" dirty="0" smtClean="0">
                <a:effectLst/>
                <a:latin typeface="Arial"/>
              </a:rPr>
              <a:t> 18 </a:t>
            </a:r>
            <a:r>
              <a:rPr lang="en-US" sz="1500" dirty="0" err="1" smtClean="0">
                <a:effectLst/>
                <a:latin typeface="Arial"/>
              </a:rPr>
              <a:t>rumah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sakit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untuk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mengetahui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gambaran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perawatan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pada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anak</a:t>
            </a:r>
            <a:r>
              <a:rPr lang="en-US" sz="1500" dirty="0" smtClean="0">
                <a:effectLst/>
                <a:latin typeface="Arial"/>
              </a:rPr>
              <a:t> di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rumah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sakit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diperoleh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hasil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bahwa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kelemahan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yang </a:t>
            </a:r>
            <a:r>
              <a:rPr lang="en-US" sz="1500" dirty="0" err="1" smtClean="0">
                <a:effectLst/>
                <a:latin typeface="Arial"/>
              </a:rPr>
              <a:t>didapatkan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dari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skor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adalah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adanya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rencana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rehidrasi</a:t>
            </a:r>
            <a:r>
              <a:rPr lang="en-US" sz="1500" dirty="0" smtClean="0">
                <a:effectLst/>
                <a:latin typeface="Arial"/>
              </a:rPr>
              <a:t> yang </a:t>
            </a:r>
            <a:r>
              <a:rPr lang="en-US" sz="1500" dirty="0" err="1" smtClean="0">
                <a:effectLst/>
                <a:latin typeface="Arial"/>
              </a:rPr>
              <a:t>tidak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jelas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diberikannya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cairan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intravena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pada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semua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kasus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sedangkan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oralit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tidak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diberikan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dan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masih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diberikannya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antibiotik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antidiare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untuk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cair</a:t>
            </a:r>
            <a:r>
              <a:rPr lang="en-US" sz="1500" dirty="0" smtClean="0">
                <a:effectLst/>
                <a:latin typeface="Arial"/>
              </a:rPr>
              <a:t> (</a:t>
            </a:r>
            <a:r>
              <a:rPr lang="en-US" sz="1500" dirty="0" err="1" smtClean="0">
                <a:effectLst/>
                <a:latin typeface="Arial"/>
              </a:rPr>
              <a:t>Sidik</a:t>
            </a:r>
            <a:r>
              <a:rPr lang="en-US" sz="1500" dirty="0" smtClean="0">
                <a:effectLst/>
                <a:latin typeface="Arial"/>
              </a:rPr>
              <a:t> et al., 2013). Dari </a:t>
            </a:r>
            <a:r>
              <a:rPr lang="en-US" sz="1500" dirty="0" err="1" smtClean="0">
                <a:effectLst/>
                <a:latin typeface="Arial"/>
              </a:rPr>
              <a:t>hasil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penelitian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Widayanti</a:t>
            </a:r>
            <a:r>
              <a:rPr lang="en-US" sz="1500" dirty="0" smtClean="0">
                <a:effectLst/>
                <a:latin typeface="Arial"/>
              </a:rPr>
              <a:t> (2013) di </a:t>
            </a:r>
            <a:r>
              <a:rPr lang="en-US" sz="1500" dirty="0" err="1" smtClean="0">
                <a:effectLst/>
                <a:latin typeface="Arial"/>
              </a:rPr>
              <a:t>Puskesmas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Sleman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untuk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mengetahui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rasionalitas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tatalaksana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didapatkan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bahwa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pelayanan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kesehatan</a:t>
            </a:r>
            <a:r>
              <a:rPr lang="en-US" sz="1500" dirty="0" smtClean="0">
                <a:effectLst/>
                <a:latin typeface="Arial"/>
              </a:rPr>
              <a:t> yang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diberikan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belum</a:t>
            </a:r>
            <a:r>
              <a:rPr lang="en-US" sz="1500" dirty="0" smtClean="0">
                <a:effectLst/>
                <a:latin typeface="Arial"/>
              </a:rPr>
              <a:t> optimal, </a:t>
            </a:r>
            <a:r>
              <a:rPr lang="en-US" sz="1500" dirty="0" err="1" smtClean="0">
                <a:effectLst/>
                <a:latin typeface="Arial"/>
              </a:rPr>
              <a:t>yaitu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masih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didapatkan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00003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457200"/>
            <a:ext cx="4038600" cy="5668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1500" dirty="0" err="1" smtClean="0">
                <a:effectLst/>
                <a:latin typeface="Arial"/>
              </a:rPr>
              <a:t>penggunaan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antibiotik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sebanyak</a:t>
            </a:r>
            <a:r>
              <a:rPr lang="en-US" sz="1500" dirty="0" smtClean="0">
                <a:effectLst/>
                <a:latin typeface="Arial"/>
              </a:rPr>
              <a:t> 17,2%,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pemberian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oralit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sebanyak</a:t>
            </a:r>
            <a:r>
              <a:rPr lang="en-US" sz="1500" dirty="0" smtClean="0">
                <a:effectLst/>
                <a:latin typeface="Arial"/>
              </a:rPr>
              <a:t> 84, 5% </a:t>
            </a:r>
            <a:r>
              <a:rPr lang="en-US" sz="1500" dirty="0" err="1" smtClean="0">
                <a:effectLst/>
                <a:latin typeface="Arial"/>
              </a:rPr>
              <a:t>dan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zink</a:t>
            </a:r>
            <a:r>
              <a:rPr lang="en-US" sz="1500" dirty="0" smtClean="0">
                <a:effectLst/>
                <a:latin typeface="Arial"/>
              </a:rPr>
              <a:t> 84%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>
                <a:effectLst/>
                <a:latin typeface="Arial"/>
              </a:rPr>
              <a:t>(</a:t>
            </a:r>
            <a:r>
              <a:rPr lang="en-US" sz="1500" dirty="0" err="1" smtClean="0">
                <a:effectLst/>
                <a:latin typeface="Arial"/>
              </a:rPr>
              <a:t>Widayanti</a:t>
            </a:r>
            <a:r>
              <a:rPr lang="en-US" sz="1500" dirty="0" smtClean="0">
                <a:effectLst/>
                <a:latin typeface="Arial"/>
              </a:rPr>
              <a:t> &amp; Danu, 2013). </a:t>
            </a:r>
            <a:r>
              <a:rPr lang="en-US" sz="1500" dirty="0" err="1" smtClean="0">
                <a:effectLst/>
                <a:latin typeface="Arial"/>
              </a:rPr>
              <a:t>Berdasarkan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latar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belakang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tersebut</a:t>
            </a:r>
            <a:r>
              <a:rPr lang="en-US" sz="1500" dirty="0" smtClean="0">
                <a:effectLst/>
                <a:latin typeface="Arial"/>
              </a:rPr>
              <a:t>, </a:t>
            </a:r>
            <a:r>
              <a:rPr lang="en-US" sz="1500" dirty="0" err="1" smtClean="0">
                <a:effectLst/>
                <a:latin typeface="Arial"/>
              </a:rPr>
              <a:t>tujuan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dari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penelitian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ini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merupakan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mengetahui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manajemen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tatalaksana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err="1" smtClean="0">
                <a:effectLst/>
                <a:latin typeface="Arial"/>
              </a:rPr>
              <a:t>diare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pada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anak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melalui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tinjauan</a:t>
            </a:r>
            <a:r>
              <a:rPr lang="en-US" sz="1500" dirty="0" smtClean="0">
                <a:effectLst/>
                <a:latin typeface="Arial"/>
              </a:rPr>
              <a:t> </a:t>
            </a:r>
            <a:r>
              <a:rPr lang="en-US" sz="1500" dirty="0" err="1" smtClean="0">
                <a:effectLst/>
                <a:latin typeface="Arial"/>
              </a:rPr>
              <a:t>literatur</a:t>
            </a:r>
            <a:r>
              <a:rPr lang="en-US" sz="1400" dirty="0" smtClean="0">
                <a:effectLst/>
                <a:latin typeface="Arial"/>
              </a:rPr>
              <a:t>.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2200" b="1" dirty="0" smtClean="0">
                <a:effectLst/>
                <a:latin typeface="Arial"/>
              </a:rPr>
              <a:t>METODE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600" dirty="0" err="1" smtClean="0">
                <a:effectLst/>
                <a:latin typeface="Arial"/>
              </a:rPr>
              <a:t>Studi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literatur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ini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dilakukan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dengan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cara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menelusuri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artikel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jurnal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penelitan</a:t>
            </a:r>
            <a:r>
              <a:rPr lang="en-US" sz="1600" dirty="0" smtClean="0">
                <a:effectLst/>
                <a:latin typeface="Arial"/>
              </a:rPr>
              <a:t> yang </a:t>
            </a:r>
            <a:r>
              <a:rPr lang="en-US" sz="1600" dirty="0" err="1" smtClean="0">
                <a:effectLst/>
                <a:latin typeface="Arial"/>
              </a:rPr>
              <a:t>sudah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dipublikasi</a:t>
            </a:r>
            <a:r>
              <a:rPr lang="en-US" sz="1600" dirty="0" smtClean="0">
                <a:effectLst/>
                <a:latin typeface="Arial"/>
              </a:rPr>
              <a:t>.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Penelusuran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artikel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dilakukan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secara</a:t>
            </a:r>
            <a:r>
              <a:rPr lang="en-US" sz="1600" dirty="0" smtClean="0">
                <a:effectLst/>
                <a:latin typeface="Arial"/>
              </a:rPr>
              <a:t> “semi-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sistematis</a:t>
            </a:r>
            <a:r>
              <a:rPr lang="en-US" sz="1600" dirty="0" smtClean="0">
                <a:effectLst/>
                <a:latin typeface="Arial"/>
              </a:rPr>
              <a:t>”, </a:t>
            </a:r>
            <a:r>
              <a:rPr lang="en-US" sz="1600" dirty="0" err="1" smtClean="0">
                <a:effectLst/>
                <a:latin typeface="Arial"/>
              </a:rPr>
              <a:t>penulis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menggunakan</a:t>
            </a:r>
            <a:r>
              <a:rPr lang="en-US" sz="1600" dirty="0" smtClean="0">
                <a:effectLst/>
                <a:latin typeface="Arial"/>
              </a:rPr>
              <a:t> MESH </a:t>
            </a:r>
            <a:r>
              <a:rPr lang="en-US" sz="1600" dirty="0" err="1" smtClean="0">
                <a:effectLst/>
                <a:latin typeface="Arial"/>
              </a:rPr>
              <a:t>dan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effectLst/>
                <a:latin typeface="Arial"/>
              </a:rPr>
              <a:t>PICO </a:t>
            </a:r>
            <a:r>
              <a:rPr lang="en-US" sz="1600" dirty="0" err="1" smtClean="0">
                <a:effectLst/>
                <a:latin typeface="Arial"/>
              </a:rPr>
              <a:t>untuk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menjaga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literatur</a:t>
            </a:r>
            <a:r>
              <a:rPr lang="en-US" sz="1600" dirty="0" smtClean="0">
                <a:effectLst/>
                <a:latin typeface="Arial"/>
              </a:rPr>
              <a:t> yang </a:t>
            </a:r>
            <a:r>
              <a:rPr lang="en-US" sz="1600" dirty="0" err="1" smtClean="0">
                <a:effectLst/>
                <a:latin typeface="Arial"/>
              </a:rPr>
              <a:t>digunakan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dalam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artikel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ini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tetap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relevan</a:t>
            </a:r>
            <a:r>
              <a:rPr lang="en-US" sz="1600" dirty="0" smtClean="0">
                <a:effectLst/>
                <a:latin typeface="Arial"/>
              </a:rPr>
              <a:t>. </a:t>
            </a:r>
            <a:r>
              <a:rPr lang="en-US" sz="1600" dirty="0" err="1" smtClean="0">
                <a:effectLst/>
                <a:latin typeface="Arial"/>
              </a:rPr>
              <a:t>Dalam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menelusuri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jurnal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penulis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menggunakan</a:t>
            </a:r>
            <a:r>
              <a:rPr lang="en-US" sz="1600" dirty="0" smtClean="0">
                <a:effectLst/>
                <a:latin typeface="Arial"/>
              </a:rPr>
              <a:t> MESH (Medical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effectLst/>
                <a:latin typeface="Arial"/>
              </a:rPr>
              <a:t>Subject Heading) yang </a:t>
            </a:r>
            <a:r>
              <a:rPr lang="en-US" sz="1600" dirty="0" err="1" smtClean="0">
                <a:effectLst/>
                <a:latin typeface="Arial"/>
              </a:rPr>
              <a:t>sudah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disesuaikan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dengan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effectLst/>
                <a:latin typeface="Arial"/>
              </a:rPr>
              <a:t>keyword </a:t>
            </a:r>
            <a:r>
              <a:rPr lang="en-US" sz="1600" dirty="0" err="1" smtClean="0">
                <a:effectLst/>
                <a:latin typeface="Arial"/>
              </a:rPr>
              <a:t>pico</a:t>
            </a:r>
            <a:r>
              <a:rPr lang="en-US" sz="1600" dirty="0" smtClean="0">
                <a:effectLst/>
                <a:latin typeface="Arial"/>
              </a:rPr>
              <a:t> yang </a:t>
            </a:r>
            <a:r>
              <a:rPr lang="en-US" sz="1600" dirty="0" err="1" smtClean="0">
                <a:effectLst/>
                <a:latin typeface="Arial"/>
              </a:rPr>
              <a:t>ditentukan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sebagai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berikut</a:t>
            </a:r>
            <a:r>
              <a:rPr lang="en-US" sz="1600" dirty="0" smtClean="0">
                <a:effectLst/>
                <a:latin typeface="Arial"/>
              </a:rPr>
              <a:t> : P 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effectLst/>
                <a:latin typeface="Arial"/>
              </a:rPr>
              <a:t>diarrhea I : management, C : -, O : dehydration.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Penelusuran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artikel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dilakukan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menggunakan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situs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pencarian</a:t>
            </a:r>
            <a:r>
              <a:rPr lang="en-US" sz="1600" dirty="0" smtClean="0">
                <a:effectLst/>
                <a:latin typeface="Arial"/>
              </a:rPr>
              <a:t> PubMed. Scopus, </a:t>
            </a:r>
            <a:r>
              <a:rPr lang="en-US" sz="1600" dirty="0" err="1" smtClean="0">
                <a:effectLst/>
                <a:latin typeface="Arial"/>
              </a:rPr>
              <a:t>dan</a:t>
            </a:r>
            <a:r>
              <a:rPr lang="en-US" sz="1600" dirty="0" smtClean="0">
                <a:effectLst/>
                <a:latin typeface="Arial"/>
              </a:rPr>
              <a:t> Google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Scholar.Setelah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dilakukan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pencarian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pada</a:t>
            </a:r>
            <a:r>
              <a:rPr lang="en-US" sz="1600" dirty="0" smtClean="0">
                <a:effectLst/>
                <a:latin typeface="Arial"/>
              </a:rPr>
              <a:t> </a:t>
            </a:r>
            <a:r>
              <a:rPr lang="en-US" sz="1600" dirty="0" err="1" smtClean="0">
                <a:effectLst/>
                <a:latin typeface="Arial"/>
              </a:rPr>
              <a:t>situs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effectLst/>
                <a:latin typeface="Arial"/>
              </a:rPr>
              <a:t>tersebut</a:t>
            </a:r>
            <a:r>
              <a:rPr lang="en-US" sz="1600" dirty="0" smtClean="0">
                <a:effectLst/>
                <a:latin typeface="Arial"/>
              </a:rPr>
              <a:t>.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0"/>
            <a:ext cx="4038600" cy="5668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 err="1" smtClean="0">
                <a:effectLst/>
                <a:latin typeface="Arial"/>
              </a:rPr>
              <a:t>Penulis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juga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melakukan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penelusuran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secara</a:t>
            </a:r>
            <a:r>
              <a:rPr lang="en-US" sz="1400" dirty="0" smtClean="0">
                <a:effectLst/>
                <a:latin typeface="Arial"/>
              </a:rPr>
              <a:t> purposive </a:t>
            </a:r>
            <a:r>
              <a:rPr lang="en-US" sz="1400" dirty="0" err="1" smtClean="0">
                <a:effectLst/>
                <a:latin typeface="Arial"/>
              </a:rPr>
              <a:t>untuk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menelusuri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publikasi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dari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>
                <a:effectLst/>
                <a:latin typeface="Arial"/>
              </a:rPr>
              <a:t>media </a:t>
            </a:r>
            <a:r>
              <a:rPr lang="en-US" sz="1400" dirty="0" err="1" smtClean="0">
                <a:effectLst/>
                <a:latin typeface="Arial"/>
              </a:rPr>
              <a:t>masa</a:t>
            </a:r>
            <a:r>
              <a:rPr lang="en-US" sz="1400" dirty="0" smtClean="0">
                <a:effectLst/>
                <a:latin typeface="Arial"/>
              </a:rPr>
              <a:t>, </a:t>
            </a:r>
            <a:r>
              <a:rPr lang="en-US" sz="1400" dirty="0" err="1" smtClean="0">
                <a:effectLst/>
                <a:latin typeface="Arial"/>
              </a:rPr>
              <a:t>lembaga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pemerintah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lembaga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>
                <a:effectLst/>
                <a:latin typeface="Arial"/>
              </a:rPr>
              <a:t>non </a:t>
            </a:r>
            <a:r>
              <a:rPr lang="en-US" sz="1400" dirty="0" err="1" smtClean="0">
                <a:effectLst/>
                <a:latin typeface="Arial"/>
              </a:rPr>
              <a:t>pemerintah</a:t>
            </a:r>
            <a:r>
              <a:rPr lang="en-US" sz="1400" dirty="0" smtClean="0">
                <a:effectLst/>
                <a:latin typeface="Arial"/>
              </a:rPr>
              <a:t> yang </a:t>
            </a:r>
            <a:r>
              <a:rPr lang="en-US" sz="1400" dirty="0" err="1" smtClean="0">
                <a:effectLst/>
                <a:latin typeface="Arial"/>
              </a:rPr>
              <a:t>terkait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dengan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isu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penikahan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anak</a:t>
            </a:r>
            <a:r>
              <a:rPr lang="en-US" sz="1400" dirty="0" smtClean="0">
                <a:effectLst/>
                <a:latin typeface="Arial"/>
              </a:rPr>
              <a:t> di Indonesia. Kata </a:t>
            </a:r>
            <a:r>
              <a:rPr lang="en-US" sz="1400" dirty="0" err="1" smtClean="0">
                <a:effectLst/>
                <a:latin typeface="Arial"/>
              </a:rPr>
              <a:t>kunci</a:t>
            </a:r>
            <a:r>
              <a:rPr lang="en-US" sz="1400" dirty="0" smtClean="0">
                <a:effectLst/>
                <a:latin typeface="Arial"/>
              </a:rPr>
              <a:t> yang </a:t>
            </a:r>
            <a:r>
              <a:rPr lang="en-US" sz="1400" dirty="0" err="1" smtClean="0">
                <a:effectLst/>
                <a:latin typeface="Arial"/>
              </a:rPr>
              <a:t>digunakan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dalam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penelusuran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publikasi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yaitu</a:t>
            </a:r>
            <a:r>
              <a:rPr lang="en-US" sz="1400" dirty="0" smtClean="0">
                <a:effectLst/>
                <a:latin typeface="Arial"/>
              </a:rPr>
              <a:t> “</a:t>
            </a:r>
            <a:r>
              <a:rPr lang="en-US" sz="1400" dirty="0" err="1" smtClean="0">
                <a:effectLst/>
                <a:latin typeface="Arial"/>
              </a:rPr>
              <a:t>manajemen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diare</a:t>
            </a:r>
            <a:r>
              <a:rPr lang="en-US" sz="1400" dirty="0" smtClean="0">
                <a:effectLst/>
                <a:latin typeface="Arial"/>
              </a:rPr>
              <a:t>”, “</a:t>
            </a:r>
            <a:r>
              <a:rPr lang="en-US" sz="1400" dirty="0" err="1" smtClean="0">
                <a:effectLst/>
                <a:latin typeface="Arial"/>
              </a:rPr>
              <a:t>manajemen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dehidrasi</a:t>
            </a:r>
            <a:r>
              <a:rPr lang="en-US" sz="1400" dirty="0" smtClean="0">
                <a:effectLst/>
                <a:latin typeface="Arial"/>
              </a:rPr>
              <a:t>”.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 smtClean="0"/>
          </a:p>
          <a:p>
            <a:pPr marL="0" indent="0">
              <a:buNone/>
            </a:pPr>
            <a:r>
              <a:rPr lang="en-US" sz="1400" b="1" dirty="0" smtClean="0">
                <a:effectLst/>
                <a:latin typeface="Arial"/>
              </a:rPr>
              <a:t>HASIL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>
                <a:effectLst/>
                <a:latin typeface="Arial"/>
              </a:rPr>
              <a:t>Total </a:t>
            </a:r>
            <a:r>
              <a:rPr lang="en-US" sz="1400" dirty="0" err="1" smtClean="0">
                <a:effectLst/>
                <a:latin typeface="Arial"/>
              </a:rPr>
              <a:t>hasil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pencarian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adalah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sebanyak</a:t>
            </a:r>
            <a:r>
              <a:rPr lang="en-US" sz="1400" dirty="0" smtClean="0">
                <a:effectLst/>
                <a:latin typeface="Arial"/>
              </a:rPr>
              <a:t> 7821 </a:t>
            </a:r>
            <a:r>
              <a:rPr lang="en-US" sz="1400" dirty="0" err="1" smtClean="0">
                <a:effectLst/>
                <a:latin typeface="Arial"/>
              </a:rPr>
              <a:t>jurnal</a:t>
            </a:r>
            <a:r>
              <a:rPr lang="en-US" sz="1400" dirty="0" smtClean="0">
                <a:effectLst/>
                <a:latin typeface="Arial"/>
              </a:rPr>
              <a:t>,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kemudian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dilakukan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penyaringan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dengan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memasukkan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tipe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artikel</a:t>
            </a:r>
            <a:r>
              <a:rPr lang="en-US" sz="1400" dirty="0" smtClean="0">
                <a:effectLst/>
                <a:latin typeface="Arial"/>
              </a:rPr>
              <a:t> RCT, review, </a:t>
            </a:r>
            <a:r>
              <a:rPr lang="en-US" sz="1400" dirty="0" err="1" smtClean="0">
                <a:effectLst/>
                <a:latin typeface="Arial"/>
              </a:rPr>
              <a:t>dan</a:t>
            </a:r>
            <a:r>
              <a:rPr lang="en-US" sz="1400" dirty="0" smtClean="0">
                <a:effectLst/>
                <a:latin typeface="Arial"/>
              </a:rPr>
              <a:t> cohort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sehingga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ditemukan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jurnal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sebanyak</a:t>
            </a:r>
            <a:r>
              <a:rPr lang="en-US" sz="1400" dirty="0" smtClean="0">
                <a:effectLst/>
                <a:latin typeface="Arial"/>
              </a:rPr>
              <a:t> 447 </a:t>
            </a:r>
            <a:r>
              <a:rPr lang="en-US" sz="1400" dirty="0" err="1" smtClean="0">
                <a:effectLst/>
                <a:latin typeface="Arial"/>
              </a:rPr>
              <a:t>jurnal</a:t>
            </a:r>
            <a:r>
              <a:rPr lang="en-US" sz="1400" dirty="0" smtClean="0">
                <a:effectLst/>
                <a:latin typeface="Arial"/>
              </a:rPr>
              <a:t>.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Kemudain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dilakukan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penyaringan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oleh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tim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dengan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melakukan</a:t>
            </a:r>
            <a:r>
              <a:rPr lang="en-US" sz="1400" dirty="0" smtClean="0">
                <a:effectLst/>
                <a:latin typeface="Arial"/>
              </a:rPr>
              <a:t> abstract </a:t>
            </a:r>
            <a:r>
              <a:rPr lang="en-US" sz="1400" dirty="0" err="1" smtClean="0">
                <a:effectLst/>
                <a:latin typeface="Arial"/>
              </a:rPr>
              <a:t>dan</a:t>
            </a:r>
            <a:r>
              <a:rPr lang="en-US" sz="1400" dirty="0" smtClean="0">
                <a:effectLst/>
                <a:latin typeface="Arial"/>
              </a:rPr>
              <a:t> critical appraisal. </a:t>
            </a:r>
            <a:r>
              <a:rPr lang="en-US" sz="1400" dirty="0" err="1" smtClean="0">
                <a:effectLst/>
                <a:latin typeface="Arial"/>
              </a:rPr>
              <a:t>Setelah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itu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dilakukan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penyaringan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melalui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pembacaan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>
                <a:effectLst/>
                <a:latin typeface="Arial"/>
              </a:rPr>
              <a:t>abstract </a:t>
            </a:r>
            <a:r>
              <a:rPr lang="en-US" sz="1400" dirty="0" err="1" smtClean="0">
                <a:effectLst/>
                <a:latin typeface="Arial"/>
              </a:rPr>
              <a:t>dan</a:t>
            </a:r>
            <a:r>
              <a:rPr lang="en-US" sz="1400" dirty="0" smtClean="0">
                <a:effectLst/>
                <a:latin typeface="Arial"/>
              </a:rPr>
              <a:t> critical appraisal </a:t>
            </a:r>
            <a:r>
              <a:rPr lang="en-US" sz="1400" dirty="0" err="1" smtClean="0">
                <a:effectLst/>
                <a:latin typeface="Arial"/>
              </a:rPr>
              <a:t>sehingga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didapatkan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err="1" smtClean="0">
                <a:effectLst/>
                <a:latin typeface="Arial"/>
              </a:rPr>
              <a:t>jumlah</a:t>
            </a:r>
            <a:r>
              <a:rPr lang="en-US" sz="1400" dirty="0" smtClean="0">
                <a:effectLst/>
                <a:latin typeface="Arial"/>
              </a:rPr>
              <a:t> total </a:t>
            </a:r>
            <a:r>
              <a:rPr lang="en-US" sz="1400" dirty="0" err="1" smtClean="0">
                <a:effectLst/>
                <a:latin typeface="Arial"/>
              </a:rPr>
              <a:t>akhir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jurnal</a:t>
            </a:r>
            <a:r>
              <a:rPr lang="en-US" sz="1400" dirty="0" smtClean="0">
                <a:effectLst/>
                <a:latin typeface="Arial"/>
              </a:rPr>
              <a:t> yang </a:t>
            </a:r>
            <a:r>
              <a:rPr lang="en-US" sz="1400" dirty="0" err="1" smtClean="0">
                <a:effectLst/>
                <a:latin typeface="Arial"/>
              </a:rPr>
              <a:t>digunakan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dalam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>
                <a:effectLst/>
                <a:latin typeface="Arial"/>
              </a:rPr>
              <a:t>guideline </a:t>
            </a:r>
            <a:r>
              <a:rPr lang="en-US" sz="1400" dirty="0" err="1" smtClean="0">
                <a:effectLst/>
                <a:latin typeface="Arial"/>
              </a:rPr>
              <a:t>ini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adalah</a:t>
            </a:r>
            <a:r>
              <a:rPr lang="en-US" sz="1400" dirty="0" smtClean="0">
                <a:effectLst/>
                <a:latin typeface="Arial"/>
              </a:rPr>
              <a:t> </a:t>
            </a:r>
            <a:r>
              <a:rPr lang="en-US" sz="1400" dirty="0" err="1" smtClean="0">
                <a:effectLst/>
                <a:latin typeface="Arial"/>
              </a:rPr>
              <a:t>sebanyak</a:t>
            </a:r>
            <a:r>
              <a:rPr lang="en-US" sz="1400" dirty="0" smtClean="0">
                <a:effectLst/>
                <a:latin typeface="Arial"/>
              </a:rPr>
              <a:t> 33 </a:t>
            </a:r>
            <a:r>
              <a:rPr lang="en-US" sz="1400" dirty="0" err="1" smtClean="0">
                <a:effectLst/>
                <a:latin typeface="Arial"/>
              </a:rPr>
              <a:t>jurnal</a:t>
            </a:r>
            <a:r>
              <a:rPr lang="en-US" sz="1400" dirty="0" smtClean="0">
                <a:effectLst/>
                <a:latin typeface="Arial"/>
              </a:rPr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4059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effectLst/>
              </a:rPr>
              <a:t>SEKIAN DAN TERIMA KASIH</a:t>
            </a:r>
            <a:endParaRPr lang="en-US" sz="3600" dirty="0">
              <a:effectLst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BY.NAZRUL HADI</a:t>
            </a:r>
            <a:endParaRPr lang="en-US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609600" y="2362200"/>
            <a:ext cx="7086600" cy="1828800"/>
          </a:xfrm>
          <a:prstGeom prst="rect">
            <a:avLst/>
          </a:prstGeo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800" b="1" kern="1200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5446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173</TotalTime>
  <Words>35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Manajemen Tatalaksana Diare Pada Anak</vt:lpstr>
      <vt:lpstr>PENDAHULUAN </vt:lpstr>
      <vt:lpstr>PowerPoint Presentation</vt:lpstr>
      <vt:lpstr>SEKIAN DAN 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CBT</dc:creator>
  <cp:lastModifiedBy>CBT</cp:lastModifiedBy>
  <cp:revision>6</cp:revision>
  <dcterms:created xsi:type="dcterms:W3CDTF">2024-11-14T01:04:48Z</dcterms:created>
  <dcterms:modified xsi:type="dcterms:W3CDTF">2024-11-14T03:58:42Z</dcterms:modified>
</cp:coreProperties>
</file>