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F8675F36-6220-44AB-8E16-4493D1B653BC}" type="datetimeFigureOut">
              <a:rPr lang="en-US" smtClean="0"/>
              <a:t>11/28/2024</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451345A-B03D-4C86-9659-169814091E2E}" type="slidenum">
              <a:rPr lang="en-US" smtClean="0"/>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51345A-B03D-4C86-9659-169814091E2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51345A-B03D-4C86-9659-169814091E2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51345A-B03D-4C86-9659-169814091E2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F8675F36-6220-44AB-8E16-4493D1B653BC}" type="datetimeFigureOut">
              <a:rPr lang="en-US" smtClean="0"/>
              <a:t>11/28/2024</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451345A-B03D-4C86-9659-169814091E2E}" type="slidenum">
              <a:rPr lang="en-US" smtClean="0"/>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3451345A-B03D-4C86-9659-169814091E2E}" type="slidenum">
              <a:rPr lang="en-US" smtClean="0"/>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3451345A-B03D-4C86-9659-169814091E2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451345A-B03D-4C86-9659-169814091E2E}" type="slidenum">
              <a:rPr lang="en-US" smtClean="0"/>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8675F36-6220-44AB-8E16-4493D1B653BC}" type="datetimeFigureOut">
              <a:rPr lang="en-US" smtClean="0"/>
              <a:t>11/28/2024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3451345A-B03D-4C86-9659-169814091E2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F8675F36-6220-44AB-8E16-4493D1B653BC}" type="datetimeFigureOut">
              <a:rPr lang="en-US" smtClean="0"/>
              <a:t>11/28/2024</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3451345A-B03D-4C86-9659-169814091E2E}" type="slidenum">
              <a:rPr lang="en-US" smtClean="0"/>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F8675F36-6220-44AB-8E16-4493D1B653BC}" type="datetimeFigureOut">
              <a:rPr lang="en-US" smtClean="0"/>
              <a:t>11/28/2024</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3451345A-B03D-4C86-9659-169814091E2E}" type="slidenum">
              <a:rPr lang="en-US" smtClean="0"/>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F8675F36-6220-44AB-8E16-4493D1B653BC}" type="datetimeFigureOut">
              <a:rPr lang="en-US" smtClean="0"/>
              <a:t>11/28/2024</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3451345A-B03D-4C86-9659-169814091E2E}" type="slidenum">
              <a:rPr lang="en-US" smtClean="0"/>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71600"/>
            <a:ext cx="7848600" cy="2743200"/>
          </a:xfrm>
        </p:spPr>
        <p:txBody>
          <a:bodyPr>
            <a:normAutofit fontScale="90000"/>
          </a:bodyPr>
          <a:lstStyle/>
          <a:p>
            <a:r>
              <a:rPr lang="en-US" b="1" dirty="0" smtClean="0">
                <a:latin typeface="Times New Roman" pitchFamily="18" charset="0"/>
                <a:cs typeface="Times New Roman" pitchFamily="18" charset="0"/>
              </a:rPr>
              <a:t>PENGARUH DAUN KELOR (MORINGA OLEIFERA) TERHADAP PENCEGAHAN STUNTING</a:t>
            </a:r>
            <a:endParaRPr lang="en-US" b="1"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8229600" cy="1143000"/>
          </a:xfrm>
        </p:spPr>
        <p:txBody>
          <a:bodyPr>
            <a:normAutofit/>
          </a:bodyPr>
          <a:lstStyle/>
          <a:p>
            <a:r>
              <a:rPr lang="en-US" b="1" dirty="0" smtClean="0"/>
              <a:t>STUNTING </a:t>
            </a:r>
            <a:endParaRPr lang="en-US" dirty="0"/>
          </a:p>
        </p:txBody>
      </p:sp>
      <p:sp>
        <p:nvSpPr>
          <p:cNvPr id="3" name="Content Placeholder 2"/>
          <p:cNvSpPr>
            <a:spLocks noGrp="1"/>
          </p:cNvSpPr>
          <p:nvPr>
            <p:ph idx="1"/>
          </p:nvPr>
        </p:nvSpPr>
        <p:spPr>
          <a:xfrm>
            <a:off x="609600" y="1219200"/>
            <a:ext cx="8229600" cy="4525963"/>
          </a:xfrm>
        </p:spPr>
        <p:txBody>
          <a:bodyPr>
            <a:normAutofit lnSpcReduction="10000"/>
          </a:bodyPr>
          <a:lstStyle/>
          <a:p>
            <a:r>
              <a:rPr lang="en-US" sz="1800" dirty="0"/>
              <a:t>Stunting </a:t>
            </a:r>
            <a:r>
              <a:rPr lang="en-US" sz="1800" dirty="0" err="1"/>
              <a:t>adalah</a:t>
            </a:r>
            <a:r>
              <a:rPr lang="en-US" sz="1800" dirty="0"/>
              <a:t> </a:t>
            </a:r>
            <a:r>
              <a:rPr lang="en-US" sz="1800" dirty="0" err="1"/>
              <a:t>pertumbuhan</a:t>
            </a:r>
            <a:r>
              <a:rPr lang="en-US" sz="1800" dirty="0"/>
              <a:t> </a:t>
            </a:r>
            <a:r>
              <a:rPr lang="en-US" sz="1800" dirty="0" err="1"/>
              <a:t>dan</a:t>
            </a:r>
            <a:r>
              <a:rPr lang="en-US" sz="1800" dirty="0"/>
              <a:t> </a:t>
            </a:r>
            <a:r>
              <a:rPr lang="en-US" sz="1800" dirty="0" err="1"/>
              <a:t>perkembangan</a:t>
            </a:r>
            <a:r>
              <a:rPr lang="en-US" sz="1800" dirty="0"/>
              <a:t> </a:t>
            </a:r>
            <a:r>
              <a:rPr lang="en-US" sz="1800" dirty="0" err="1"/>
              <a:t>gangguan</a:t>
            </a:r>
            <a:r>
              <a:rPr lang="en-US" sz="1800" dirty="0"/>
              <a:t> </a:t>
            </a:r>
            <a:r>
              <a:rPr lang="en-US" sz="1800" dirty="0" err="1"/>
              <a:t>di</a:t>
            </a:r>
            <a:r>
              <a:rPr lang="en-US" sz="1800" dirty="0"/>
              <a:t> </a:t>
            </a:r>
            <a:r>
              <a:rPr lang="en-US" sz="1800" dirty="0" err="1"/>
              <a:t>mana</a:t>
            </a:r>
            <a:r>
              <a:rPr lang="en-US" sz="1800" dirty="0"/>
              <a:t> </a:t>
            </a:r>
            <a:r>
              <a:rPr lang="en-US" sz="1800" dirty="0" err="1"/>
              <a:t>anak-anak</a:t>
            </a:r>
            <a:r>
              <a:rPr lang="en-US" sz="1800" dirty="0"/>
              <a:t> </a:t>
            </a:r>
            <a:r>
              <a:rPr lang="en-US" sz="1800" dirty="0" err="1"/>
              <a:t>lebih</a:t>
            </a:r>
            <a:r>
              <a:rPr lang="en-US" sz="1800" dirty="0"/>
              <a:t> </a:t>
            </a:r>
            <a:r>
              <a:rPr lang="en-US" sz="1800" dirty="0" err="1"/>
              <a:t>pendek</a:t>
            </a:r>
            <a:r>
              <a:rPr lang="en-US" sz="1800" dirty="0"/>
              <a:t> </a:t>
            </a:r>
            <a:r>
              <a:rPr lang="en-US" sz="1800" dirty="0" err="1"/>
              <a:t>merupakan</a:t>
            </a:r>
            <a:r>
              <a:rPr lang="en-US" sz="1800" dirty="0"/>
              <a:t> </a:t>
            </a:r>
            <a:r>
              <a:rPr lang="en-US" sz="1800" dirty="0" err="1"/>
              <a:t>masalah</a:t>
            </a:r>
            <a:r>
              <a:rPr lang="en-US" sz="1800" dirty="0"/>
              <a:t> </a:t>
            </a:r>
            <a:r>
              <a:rPr lang="en-US" sz="1800" dirty="0" err="1"/>
              <a:t>penting</a:t>
            </a:r>
            <a:r>
              <a:rPr lang="en-US" sz="1800" dirty="0"/>
              <a:t> yang </a:t>
            </a:r>
            <a:r>
              <a:rPr lang="en-US" sz="1800" dirty="0" err="1"/>
              <a:t>dihadapi</a:t>
            </a:r>
            <a:r>
              <a:rPr lang="en-US" sz="1800" dirty="0"/>
              <a:t> </a:t>
            </a:r>
            <a:r>
              <a:rPr lang="en-US" sz="1800" dirty="0" err="1"/>
              <a:t>dunia</a:t>
            </a:r>
            <a:r>
              <a:rPr lang="en-US" sz="1800" dirty="0"/>
              <a:t> </a:t>
            </a:r>
            <a:r>
              <a:rPr lang="en-US" sz="1800" dirty="0" err="1"/>
              <a:t>terkait</a:t>
            </a:r>
            <a:r>
              <a:rPr lang="en-US" sz="1800" dirty="0"/>
              <a:t> </a:t>
            </a:r>
            <a:r>
              <a:rPr lang="en-US" sz="1800" dirty="0" err="1"/>
              <a:t>gizi</a:t>
            </a:r>
            <a:r>
              <a:rPr lang="en-US" sz="1800" dirty="0"/>
              <a:t> (</a:t>
            </a:r>
            <a:r>
              <a:rPr lang="en-US" sz="1800" dirty="0" err="1"/>
              <a:t>Sulistyaningsih</a:t>
            </a:r>
            <a:r>
              <a:rPr lang="en-US" sz="1800" dirty="0"/>
              <a:t> et al., 2021). Stunting </a:t>
            </a:r>
            <a:r>
              <a:rPr lang="en-US" sz="1800" dirty="0" err="1"/>
              <a:t>berisiko</a:t>
            </a:r>
            <a:r>
              <a:rPr lang="en-US" sz="1800" dirty="0"/>
              <a:t> </a:t>
            </a:r>
            <a:r>
              <a:rPr lang="en-US" sz="1800" dirty="0" err="1"/>
              <a:t>meningkat</a:t>
            </a:r>
            <a:r>
              <a:rPr lang="en-US" sz="1800" dirty="0"/>
              <a:t> </a:t>
            </a:r>
            <a:r>
              <a:rPr lang="en-US" sz="1800" dirty="0" err="1"/>
              <a:t>kesakitan</a:t>
            </a:r>
            <a:r>
              <a:rPr lang="en-US" sz="1800" dirty="0"/>
              <a:t> </a:t>
            </a:r>
            <a:r>
              <a:rPr lang="en-US" sz="1800" dirty="0" err="1"/>
              <a:t>dan</a:t>
            </a:r>
            <a:r>
              <a:rPr lang="en-US" sz="1800" dirty="0"/>
              <a:t> </a:t>
            </a:r>
            <a:r>
              <a:rPr lang="en-US" sz="1800" dirty="0" err="1"/>
              <a:t>kematian</a:t>
            </a:r>
            <a:r>
              <a:rPr lang="en-US" sz="1800" dirty="0"/>
              <a:t> </a:t>
            </a:r>
            <a:r>
              <a:rPr lang="en-US" sz="1800" dirty="0" err="1"/>
              <a:t>anak</a:t>
            </a:r>
            <a:r>
              <a:rPr lang="en-US" sz="1800" dirty="0"/>
              <a:t> (</a:t>
            </a:r>
            <a:r>
              <a:rPr lang="en-US" sz="1800" dirty="0" err="1" smtClean="0"/>
              <a:t>Nugrawatiet</a:t>
            </a:r>
            <a:r>
              <a:rPr lang="en-US" sz="1800" dirty="0" smtClean="0"/>
              <a:t> </a:t>
            </a:r>
            <a:r>
              <a:rPr lang="en-US" sz="1800" dirty="0"/>
              <a:t>al., 2021). </a:t>
            </a:r>
            <a:endParaRPr lang="en-US" sz="1800" dirty="0" smtClean="0"/>
          </a:p>
          <a:p>
            <a:r>
              <a:rPr lang="en-US" sz="2000" dirty="0"/>
              <a:t>Stunting </a:t>
            </a:r>
            <a:r>
              <a:rPr lang="en-US" sz="2000" dirty="0" err="1"/>
              <a:t>merupakan</a:t>
            </a:r>
            <a:r>
              <a:rPr lang="en-US" sz="2000" dirty="0"/>
              <a:t> </a:t>
            </a:r>
            <a:r>
              <a:rPr lang="en-US" sz="2000" dirty="0" err="1"/>
              <a:t>gangguan</a:t>
            </a:r>
            <a:r>
              <a:rPr lang="en-US" sz="2000" dirty="0"/>
              <a:t> </a:t>
            </a:r>
            <a:r>
              <a:rPr lang="en-US" sz="2000" dirty="0" err="1"/>
              <a:t>pertumbuhan</a:t>
            </a:r>
            <a:r>
              <a:rPr lang="en-US" sz="2000" dirty="0"/>
              <a:t> yang </a:t>
            </a:r>
            <a:r>
              <a:rPr lang="en-US" sz="2000" dirty="0" err="1"/>
              <a:t>ditandai</a:t>
            </a:r>
            <a:r>
              <a:rPr lang="en-US" sz="2000" dirty="0"/>
              <a:t> </a:t>
            </a:r>
            <a:r>
              <a:rPr lang="en-US" sz="2000" dirty="0" err="1"/>
              <a:t>dengan</a:t>
            </a:r>
            <a:r>
              <a:rPr lang="en-US" sz="2000" dirty="0"/>
              <a:t> </a:t>
            </a:r>
            <a:r>
              <a:rPr lang="en-US" sz="2000" dirty="0" err="1"/>
              <a:t>adanya</a:t>
            </a:r>
            <a:r>
              <a:rPr lang="en-US" sz="2000" dirty="0"/>
              <a:t> </a:t>
            </a:r>
            <a:r>
              <a:rPr lang="en-US" sz="2000" dirty="0" err="1"/>
              <a:t>kekurangan</a:t>
            </a:r>
            <a:r>
              <a:rPr lang="en-US" sz="2000" dirty="0"/>
              <a:t> </a:t>
            </a:r>
            <a:r>
              <a:rPr lang="en-US" sz="2000" dirty="0" err="1"/>
              <a:t>banyak</a:t>
            </a:r>
            <a:r>
              <a:rPr lang="en-US" sz="2000" dirty="0"/>
              <a:t> </a:t>
            </a:r>
            <a:r>
              <a:rPr lang="en-US" sz="2000" dirty="0" err="1"/>
              <a:t>zat</a:t>
            </a:r>
            <a:r>
              <a:rPr lang="en-US" sz="2000" dirty="0"/>
              <a:t> </a:t>
            </a:r>
            <a:r>
              <a:rPr lang="en-US" sz="2000" dirty="0" err="1"/>
              <a:t>gizi</a:t>
            </a:r>
            <a:r>
              <a:rPr lang="en-US" sz="2000" dirty="0"/>
              <a:t> yang </a:t>
            </a:r>
            <a:r>
              <a:rPr lang="en-US" sz="2000" dirty="0" err="1"/>
              <a:t>dibawah</a:t>
            </a:r>
            <a:r>
              <a:rPr lang="en-US" sz="2000" dirty="0"/>
              <a:t> </a:t>
            </a:r>
            <a:r>
              <a:rPr lang="en-US" sz="2000" dirty="0" err="1"/>
              <a:t>angka</a:t>
            </a:r>
            <a:r>
              <a:rPr lang="en-US" sz="2000" dirty="0"/>
              <a:t> </a:t>
            </a:r>
            <a:r>
              <a:rPr lang="en-US" sz="2000" dirty="0" err="1"/>
              <a:t>kebutuhan</a:t>
            </a:r>
            <a:r>
              <a:rPr lang="en-US" sz="2000" dirty="0"/>
              <a:t> </a:t>
            </a:r>
            <a:r>
              <a:rPr lang="en-US" sz="2000" dirty="0" err="1"/>
              <a:t>anak</a:t>
            </a:r>
            <a:r>
              <a:rPr lang="en-US" sz="2000" dirty="0"/>
              <a:t> </a:t>
            </a:r>
            <a:r>
              <a:rPr lang="en-US" sz="2000" dirty="0" err="1"/>
              <a:t>dan</a:t>
            </a:r>
            <a:r>
              <a:rPr lang="en-US" sz="2000" dirty="0"/>
              <a:t> </a:t>
            </a:r>
            <a:r>
              <a:rPr lang="en-US" sz="2000" dirty="0" err="1"/>
              <a:t>terjadi</a:t>
            </a:r>
            <a:r>
              <a:rPr lang="en-US" sz="2000" dirty="0"/>
              <a:t> </a:t>
            </a:r>
            <a:r>
              <a:rPr lang="en-US" sz="2000" dirty="0" err="1"/>
              <a:t>dalam</a:t>
            </a:r>
            <a:r>
              <a:rPr lang="en-US" sz="2000" dirty="0"/>
              <a:t> </a:t>
            </a:r>
            <a:r>
              <a:rPr lang="en-US" sz="2000" dirty="0" err="1"/>
              <a:t>jangka</a:t>
            </a:r>
            <a:r>
              <a:rPr lang="en-US" sz="2000" dirty="0"/>
              <a:t> </a:t>
            </a:r>
            <a:r>
              <a:rPr lang="en-US" sz="2000" dirty="0" err="1"/>
              <a:t>waktu</a:t>
            </a:r>
            <a:r>
              <a:rPr lang="en-US" sz="2000" dirty="0"/>
              <a:t> lama. </a:t>
            </a:r>
            <a:r>
              <a:rPr lang="en-US" sz="2000" dirty="0" err="1"/>
              <a:t>Kondisi</a:t>
            </a:r>
            <a:r>
              <a:rPr lang="en-US" sz="2000" dirty="0"/>
              <a:t> </a:t>
            </a:r>
            <a:r>
              <a:rPr lang="en-US" sz="2000" dirty="0" err="1"/>
              <a:t>tersebut</a:t>
            </a:r>
            <a:r>
              <a:rPr lang="en-US" sz="2000" dirty="0"/>
              <a:t> </a:t>
            </a:r>
            <a:r>
              <a:rPr lang="en-US" sz="2000" dirty="0" err="1"/>
              <a:t>dapat</a:t>
            </a:r>
            <a:r>
              <a:rPr lang="en-US" sz="2000" dirty="0"/>
              <a:t> </a:t>
            </a:r>
            <a:r>
              <a:rPr lang="en-US" sz="2000" dirty="0" err="1"/>
              <a:t>ditunjukkan</a:t>
            </a:r>
            <a:r>
              <a:rPr lang="en-US" sz="2000" dirty="0"/>
              <a:t> </a:t>
            </a:r>
            <a:r>
              <a:rPr lang="en-US" sz="2000" dirty="0" err="1"/>
              <a:t>berdasarkan</a:t>
            </a:r>
            <a:r>
              <a:rPr lang="en-US" sz="2000" dirty="0"/>
              <a:t> </a:t>
            </a:r>
            <a:r>
              <a:rPr lang="en-US" sz="2000" dirty="0" err="1"/>
              <a:t>nilai</a:t>
            </a:r>
            <a:r>
              <a:rPr lang="en-US" sz="2000" dirty="0"/>
              <a:t> z-score </a:t>
            </a:r>
            <a:r>
              <a:rPr lang="en-US" sz="2000" dirty="0" err="1"/>
              <a:t>tinggi</a:t>
            </a:r>
            <a:r>
              <a:rPr lang="en-US" sz="2000" dirty="0"/>
              <a:t> </a:t>
            </a:r>
            <a:r>
              <a:rPr lang="en-US" sz="2000" dirty="0" err="1"/>
              <a:t>badan</a:t>
            </a:r>
            <a:r>
              <a:rPr lang="en-US" sz="2000" dirty="0"/>
              <a:t> </a:t>
            </a:r>
            <a:r>
              <a:rPr lang="en-US" sz="2000" dirty="0" err="1"/>
              <a:t>menurut</a:t>
            </a:r>
            <a:r>
              <a:rPr lang="en-US" sz="2000" dirty="0"/>
              <a:t> </a:t>
            </a:r>
            <a:r>
              <a:rPr lang="en-US" sz="2000" dirty="0" err="1"/>
              <a:t>umur</a:t>
            </a:r>
            <a:r>
              <a:rPr lang="en-US" sz="2000" dirty="0"/>
              <a:t> (TB/U) </a:t>
            </a:r>
            <a:r>
              <a:rPr lang="en-US" sz="2000" dirty="0" err="1"/>
              <a:t>anak</a:t>
            </a:r>
            <a:r>
              <a:rPr lang="en-US" sz="2000" dirty="0"/>
              <a:t> &lt;–2 </a:t>
            </a:r>
            <a:r>
              <a:rPr lang="en-US" sz="2000" dirty="0" err="1"/>
              <a:t>Standar</a:t>
            </a:r>
            <a:r>
              <a:rPr lang="en-US" sz="2000" dirty="0"/>
              <a:t> </a:t>
            </a:r>
            <a:r>
              <a:rPr lang="en-US" sz="2000" dirty="0" err="1"/>
              <a:t>Deviasi</a:t>
            </a:r>
            <a:r>
              <a:rPr lang="en-US" sz="2000" dirty="0"/>
              <a:t> (SD). </a:t>
            </a:r>
            <a:r>
              <a:rPr lang="en-US" sz="2000" dirty="0" err="1"/>
              <a:t>Menurut</a:t>
            </a:r>
            <a:r>
              <a:rPr lang="en-US" sz="2000" dirty="0"/>
              <a:t> </a:t>
            </a:r>
            <a:r>
              <a:rPr lang="en-US" sz="2000" dirty="0" err="1"/>
              <a:t>Kementrian</a:t>
            </a:r>
            <a:r>
              <a:rPr lang="en-US" sz="2000" dirty="0"/>
              <a:t> </a:t>
            </a:r>
            <a:r>
              <a:rPr lang="en-US" sz="2000" dirty="0" err="1"/>
              <a:t>Kesehatan</a:t>
            </a:r>
            <a:r>
              <a:rPr lang="en-US" sz="2000" dirty="0"/>
              <a:t> RI, </a:t>
            </a:r>
            <a:r>
              <a:rPr lang="en-US" sz="2000" dirty="0" err="1"/>
              <a:t>kejadian</a:t>
            </a:r>
            <a:r>
              <a:rPr lang="en-US" sz="2000" dirty="0"/>
              <a:t> stunting </a:t>
            </a:r>
            <a:r>
              <a:rPr lang="en-US" sz="2000" dirty="0" err="1"/>
              <a:t>diawali</a:t>
            </a:r>
            <a:r>
              <a:rPr lang="en-US" sz="2000" dirty="0"/>
              <a:t> </a:t>
            </a:r>
            <a:r>
              <a:rPr lang="en-US" sz="2000" dirty="0" err="1"/>
              <a:t>dari</a:t>
            </a:r>
            <a:r>
              <a:rPr lang="en-US" sz="2000" dirty="0"/>
              <a:t> </a:t>
            </a:r>
            <a:r>
              <a:rPr lang="en-US" sz="2000" dirty="0" err="1"/>
              <a:t>kejadian</a:t>
            </a:r>
            <a:r>
              <a:rPr lang="en-US" sz="2000" dirty="0"/>
              <a:t> underweight </a:t>
            </a:r>
            <a:r>
              <a:rPr lang="en-US" sz="2000" dirty="0" err="1"/>
              <a:t>atau</a:t>
            </a:r>
            <a:r>
              <a:rPr lang="en-US" sz="2000" dirty="0"/>
              <a:t> </a:t>
            </a:r>
            <a:r>
              <a:rPr lang="en-US" sz="2000" dirty="0" err="1"/>
              <a:t>kekurangan</a:t>
            </a:r>
            <a:r>
              <a:rPr lang="en-US" sz="2000" dirty="0"/>
              <a:t> </a:t>
            </a:r>
            <a:r>
              <a:rPr lang="en-US" sz="2000" dirty="0" err="1"/>
              <a:t>energi</a:t>
            </a:r>
            <a:r>
              <a:rPr lang="en-US" sz="2000" dirty="0"/>
              <a:t> </a:t>
            </a:r>
            <a:r>
              <a:rPr lang="en-US" sz="2000" dirty="0" err="1"/>
              <a:t>kronis</a:t>
            </a:r>
            <a:r>
              <a:rPr lang="en-US" sz="2000" dirty="0"/>
              <a:t> yang </a:t>
            </a:r>
            <a:r>
              <a:rPr lang="en-US" sz="2000" dirty="0" err="1"/>
              <a:t>terjadi</a:t>
            </a:r>
            <a:r>
              <a:rPr lang="en-US" sz="2000" dirty="0"/>
              <a:t> </a:t>
            </a:r>
            <a:r>
              <a:rPr lang="en-US" sz="2000" dirty="0" err="1"/>
              <a:t>secara</a:t>
            </a:r>
            <a:r>
              <a:rPr lang="en-US" sz="2000" dirty="0"/>
              <a:t> </a:t>
            </a:r>
            <a:r>
              <a:rPr lang="en-US" sz="2000" dirty="0" err="1"/>
              <a:t>berkelanjutan</a:t>
            </a:r>
            <a:r>
              <a:rPr lang="en-US" sz="2000" dirty="0"/>
              <a:t> </a:t>
            </a:r>
            <a:r>
              <a:rPr lang="en-US" sz="2000" dirty="0" err="1"/>
              <a:t>sehingga</a:t>
            </a:r>
            <a:r>
              <a:rPr lang="en-US" sz="2000" dirty="0"/>
              <a:t> </a:t>
            </a:r>
            <a:r>
              <a:rPr lang="en-US" sz="2000" dirty="0" err="1"/>
              <a:t>bila</a:t>
            </a:r>
            <a:r>
              <a:rPr lang="en-US" sz="2000" dirty="0"/>
              <a:t> </a:t>
            </a:r>
            <a:r>
              <a:rPr lang="en-US" sz="2000" dirty="0" err="1"/>
              <a:t>tidak</a:t>
            </a:r>
            <a:r>
              <a:rPr lang="en-US" sz="2000" dirty="0"/>
              <a:t> </a:t>
            </a:r>
            <a:r>
              <a:rPr lang="en-US" sz="2000" dirty="0" err="1"/>
              <a:t>segera</a:t>
            </a:r>
            <a:r>
              <a:rPr lang="en-US" sz="2000" dirty="0"/>
              <a:t> </a:t>
            </a:r>
            <a:r>
              <a:rPr lang="en-US" sz="2000" dirty="0" err="1"/>
              <a:t>dilakukan</a:t>
            </a:r>
            <a:r>
              <a:rPr lang="en-US" sz="2000" dirty="0"/>
              <a:t> </a:t>
            </a:r>
            <a:r>
              <a:rPr lang="en-US" sz="2000" dirty="0" err="1"/>
              <a:t>penanganan</a:t>
            </a:r>
            <a:r>
              <a:rPr lang="en-US" sz="2000" dirty="0"/>
              <a:t> </a:t>
            </a:r>
            <a:r>
              <a:rPr lang="en-US" sz="2000" dirty="0" err="1"/>
              <a:t>maka</a:t>
            </a:r>
            <a:r>
              <a:rPr lang="en-US" sz="2000" dirty="0"/>
              <a:t> </a:t>
            </a:r>
            <a:r>
              <a:rPr lang="en-US" sz="2000" dirty="0" err="1"/>
              <a:t>anak</a:t>
            </a:r>
            <a:r>
              <a:rPr lang="en-US" sz="2000" dirty="0"/>
              <a:t> </a:t>
            </a:r>
            <a:r>
              <a:rPr lang="en-US" sz="2000" dirty="0" err="1"/>
              <a:t>akan</a:t>
            </a:r>
            <a:r>
              <a:rPr lang="en-US" sz="2000" dirty="0"/>
              <a:t> </a:t>
            </a:r>
            <a:r>
              <a:rPr lang="en-US" sz="2000" dirty="0" err="1"/>
              <a:t>mengalami</a:t>
            </a:r>
            <a:r>
              <a:rPr lang="en-US" sz="2000" dirty="0"/>
              <a:t> stunting, </a:t>
            </a:r>
            <a:r>
              <a:rPr lang="en-US" sz="2000" dirty="0" err="1"/>
              <a:t>sehingga</a:t>
            </a:r>
            <a:r>
              <a:rPr lang="en-US" sz="2000" dirty="0"/>
              <a:t> </a:t>
            </a:r>
            <a:r>
              <a:rPr lang="en-US" sz="2000" dirty="0" err="1"/>
              <a:t>kecukupan</a:t>
            </a:r>
            <a:r>
              <a:rPr lang="en-US" sz="2000" dirty="0"/>
              <a:t> </a:t>
            </a:r>
            <a:r>
              <a:rPr lang="en-US" sz="2000" dirty="0" err="1"/>
              <a:t>dan</a:t>
            </a:r>
            <a:r>
              <a:rPr lang="en-US" sz="2000" dirty="0"/>
              <a:t> </a:t>
            </a:r>
            <a:r>
              <a:rPr lang="en-US" sz="2000" dirty="0" err="1"/>
              <a:t>peningkatan</a:t>
            </a:r>
            <a:r>
              <a:rPr lang="en-US" sz="2000" dirty="0"/>
              <a:t> </a:t>
            </a:r>
            <a:r>
              <a:rPr lang="en-US" sz="2000" dirty="0" err="1"/>
              <a:t>energi</a:t>
            </a:r>
            <a:r>
              <a:rPr lang="en-US" sz="2000" dirty="0"/>
              <a:t> </a:t>
            </a:r>
            <a:r>
              <a:rPr lang="en-US" sz="2000" dirty="0" err="1"/>
              <a:t>sangat</a:t>
            </a:r>
            <a:r>
              <a:rPr lang="en-US" sz="2000" dirty="0"/>
              <a:t> </a:t>
            </a:r>
            <a:r>
              <a:rPr lang="en-US" sz="2000" dirty="0" err="1"/>
              <a:t>dibutuhkan</a:t>
            </a:r>
            <a:r>
              <a:rPr lang="en-US" sz="2000" dirty="0"/>
              <a:t> </a:t>
            </a:r>
            <a:r>
              <a:rPr lang="en-US" sz="2000" dirty="0" err="1"/>
              <a:t>oleh</a:t>
            </a:r>
            <a:r>
              <a:rPr lang="en-US" sz="2000" dirty="0"/>
              <a:t> </a:t>
            </a:r>
            <a:r>
              <a:rPr lang="en-US" sz="2000" dirty="0" err="1"/>
              <a:t>anak</a:t>
            </a:r>
            <a:r>
              <a:rPr lang="en-US" sz="2000" dirty="0"/>
              <a:t> stunting (</a:t>
            </a:r>
            <a:r>
              <a:rPr lang="en-US" sz="2000" dirty="0" err="1"/>
              <a:t>Permatasari</a:t>
            </a:r>
            <a:r>
              <a:rPr lang="en-US" sz="2000" dirty="0"/>
              <a:t> &amp; </a:t>
            </a:r>
            <a:r>
              <a:rPr lang="en-US" sz="2000" dirty="0" err="1"/>
              <a:t>Adi</a:t>
            </a:r>
            <a:r>
              <a:rPr lang="en-US" sz="2000" dirty="0"/>
              <a:t>, 2018). </a:t>
            </a:r>
          </a:p>
          <a:p>
            <a:endParaRPr lang="en-US" sz="1800" dirty="0"/>
          </a:p>
        </p:txBody>
      </p:sp>
    </p:spTree>
  </p:cSld>
  <p:clrMapOvr>
    <a:masterClrMapping/>
  </p:clrMapOvr>
  <p:transition>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a:xfrm>
            <a:off x="457200" y="1447800"/>
            <a:ext cx="4038600" cy="4526280"/>
          </a:xfrm>
        </p:spPr>
        <p:txBody>
          <a:bodyPr>
            <a:normAutofit/>
          </a:bodyPr>
          <a:lstStyle/>
          <a:p>
            <a:r>
              <a:rPr lang="en-US" sz="1500" dirty="0" err="1" smtClean="0"/>
              <a:t>Hasil</a:t>
            </a:r>
            <a:r>
              <a:rPr lang="en-US" sz="1500" dirty="0" smtClean="0"/>
              <a:t> data PSG </a:t>
            </a:r>
            <a:r>
              <a:rPr lang="en-US" sz="1500" dirty="0" err="1" smtClean="0"/>
              <a:t>pada</a:t>
            </a:r>
            <a:r>
              <a:rPr lang="en-US" sz="1500" dirty="0" smtClean="0"/>
              <a:t> </a:t>
            </a:r>
            <a:r>
              <a:rPr lang="en-US" sz="1500" dirty="0" err="1" smtClean="0"/>
              <a:t>tahun</a:t>
            </a:r>
            <a:r>
              <a:rPr lang="en-US" sz="1500" dirty="0" smtClean="0"/>
              <a:t> 2017, </a:t>
            </a:r>
            <a:r>
              <a:rPr lang="en-US" sz="1500" dirty="0" err="1" smtClean="0"/>
              <a:t>prevalensi</a:t>
            </a:r>
            <a:r>
              <a:rPr lang="en-US" sz="1500" dirty="0" smtClean="0"/>
              <a:t> stunting </a:t>
            </a:r>
            <a:r>
              <a:rPr lang="en-US" sz="1500" dirty="0" err="1" smtClean="0"/>
              <a:t>di</a:t>
            </a:r>
            <a:r>
              <a:rPr lang="en-US" sz="1500" dirty="0" smtClean="0"/>
              <a:t> </a:t>
            </a:r>
            <a:r>
              <a:rPr lang="en-US" sz="1500" dirty="0" err="1" smtClean="0"/>
              <a:t>Propinsi</a:t>
            </a:r>
            <a:r>
              <a:rPr lang="en-US" sz="1500" dirty="0" smtClean="0"/>
              <a:t> NTB </a:t>
            </a:r>
            <a:r>
              <a:rPr lang="en-US" sz="1500" dirty="0" err="1" smtClean="0"/>
              <a:t>sebesar</a:t>
            </a:r>
            <a:r>
              <a:rPr lang="en-US" sz="1500" dirty="0" smtClean="0"/>
              <a:t> 37, 2 % </a:t>
            </a:r>
            <a:r>
              <a:rPr lang="en-US" sz="1500" dirty="0" err="1" smtClean="0"/>
              <a:t>lebih</a:t>
            </a:r>
            <a:r>
              <a:rPr lang="en-US" sz="1500" dirty="0" smtClean="0"/>
              <a:t> </a:t>
            </a:r>
            <a:r>
              <a:rPr lang="en-US" sz="1500" dirty="0" err="1" smtClean="0"/>
              <a:t>tinggi</a:t>
            </a:r>
            <a:r>
              <a:rPr lang="en-US" sz="1500" dirty="0" smtClean="0"/>
              <a:t> </a:t>
            </a:r>
            <a:r>
              <a:rPr lang="en-US" sz="1500" dirty="0" err="1" smtClean="0"/>
              <a:t>dari</a:t>
            </a:r>
            <a:r>
              <a:rPr lang="en-US" sz="1500" dirty="0" smtClean="0"/>
              <a:t> rata-rata </a:t>
            </a:r>
            <a:r>
              <a:rPr lang="en-US" sz="1500" dirty="0" err="1" smtClean="0"/>
              <a:t>nasional</a:t>
            </a:r>
            <a:r>
              <a:rPr lang="en-US" sz="1500" dirty="0" smtClean="0"/>
              <a:t> </a:t>
            </a:r>
            <a:r>
              <a:rPr lang="en-US" sz="1500" dirty="0" err="1" smtClean="0"/>
              <a:t>yakni</a:t>
            </a:r>
            <a:r>
              <a:rPr lang="en-US" sz="1500" dirty="0" smtClean="0"/>
              <a:t> 29, 6 %.</a:t>
            </a:r>
            <a:r>
              <a:rPr lang="en-US" sz="1500" dirty="0" err="1" smtClean="0"/>
              <a:t>Angka</a:t>
            </a:r>
            <a:r>
              <a:rPr lang="en-US" sz="1500" dirty="0" smtClean="0"/>
              <a:t> </a:t>
            </a:r>
            <a:r>
              <a:rPr lang="en-US" sz="1500" dirty="0" err="1" smtClean="0"/>
              <a:t>itu</a:t>
            </a:r>
            <a:r>
              <a:rPr lang="en-US" sz="1500" dirty="0" smtClean="0"/>
              <a:t> </a:t>
            </a:r>
            <a:r>
              <a:rPr lang="en-US" sz="1500" dirty="0" err="1" smtClean="0"/>
              <a:t>juga</a:t>
            </a:r>
            <a:r>
              <a:rPr lang="en-US" sz="1500" dirty="0" smtClean="0"/>
              <a:t> </a:t>
            </a:r>
            <a:r>
              <a:rPr lang="en-US" sz="1500" dirty="0" err="1" smtClean="0"/>
              <a:t>bertambah</a:t>
            </a:r>
            <a:r>
              <a:rPr lang="en-US" sz="1500" dirty="0" smtClean="0"/>
              <a:t> </a:t>
            </a:r>
            <a:r>
              <a:rPr lang="en-US" sz="1500" dirty="0" err="1" smtClean="0"/>
              <a:t>bila</a:t>
            </a:r>
            <a:r>
              <a:rPr lang="en-US" sz="1500" dirty="0" smtClean="0"/>
              <a:t> </a:t>
            </a:r>
            <a:r>
              <a:rPr lang="en-US" sz="1500" dirty="0" err="1" smtClean="0"/>
              <a:t>dibanding</a:t>
            </a:r>
            <a:r>
              <a:rPr lang="en-US" sz="1500" dirty="0" smtClean="0"/>
              <a:t> </a:t>
            </a:r>
            <a:r>
              <a:rPr lang="en-US" sz="1500" dirty="0" err="1" smtClean="0"/>
              <a:t>dengan</a:t>
            </a:r>
            <a:r>
              <a:rPr lang="en-US" sz="1500" dirty="0" smtClean="0"/>
              <a:t> tahun.2016 </a:t>
            </a:r>
            <a:r>
              <a:rPr lang="en-US" sz="1500" dirty="0" err="1" smtClean="0"/>
              <a:t>yakni</a:t>
            </a:r>
            <a:r>
              <a:rPr lang="en-US" sz="1500" dirty="0" smtClean="0"/>
              <a:t> </a:t>
            </a:r>
            <a:r>
              <a:rPr lang="en-US" sz="1500" dirty="0" err="1" smtClean="0"/>
              <a:t>sebesar</a:t>
            </a:r>
            <a:r>
              <a:rPr lang="en-US" sz="1500" dirty="0" smtClean="0"/>
              <a:t> 29, 9 % </a:t>
            </a:r>
            <a:r>
              <a:rPr lang="en-US" sz="1500" dirty="0" err="1" smtClean="0"/>
              <a:t>atau</a:t>
            </a:r>
            <a:r>
              <a:rPr lang="en-US" sz="1500" dirty="0" smtClean="0"/>
              <a:t> </a:t>
            </a:r>
            <a:r>
              <a:rPr lang="en-US" sz="1500" dirty="0" err="1" smtClean="0"/>
              <a:t>naik</a:t>
            </a:r>
            <a:r>
              <a:rPr lang="en-US" sz="1500" dirty="0" smtClean="0"/>
              <a:t> 7, 29 %. </a:t>
            </a:r>
            <a:r>
              <a:rPr lang="en-US" sz="1500" dirty="0" err="1" smtClean="0"/>
              <a:t>Untuk</a:t>
            </a:r>
            <a:r>
              <a:rPr lang="en-US" sz="1500" dirty="0" smtClean="0"/>
              <a:t> </a:t>
            </a:r>
            <a:r>
              <a:rPr lang="en-US" sz="1500" dirty="0" err="1" smtClean="0"/>
              <a:t>prevalensi</a:t>
            </a:r>
            <a:r>
              <a:rPr lang="en-US" sz="1500" dirty="0" smtClean="0"/>
              <a:t> stunting </a:t>
            </a:r>
            <a:r>
              <a:rPr lang="en-US" sz="1500" dirty="0" err="1" smtClean="0"/>
              <a:t>teratas</a:t>
            </a:r>
            <a:r>
              <a:rPr lang="en-US" sz="1500" dirty="0" smtClean="0"/>
              <a:t> </a:t>
            </a:r>
            <a:r>
              <a:rPr lang="en-US" sz="1500" dirty="0" err="1" smtClean="0"/>
              <a:t>di</a:t>
            </a:r>
            <a:r>
              <a:rPr lang="en-US" sz="1500" dirty="0" smtClean="0"/>
              <a:t> </a:t>
            </a:r>
            <a:r>
              <a:rPr lang="en-US" sz="1500" dirty="0" err="1" smtClean="0"/>
              <a:t>Kabupaten</a:t>
            </a:r>
            <a:r>
              <a:rPr lang="en-US" sz="1500" dirty="0" smtClean="0"/>
              <a:t> Sumbawa, </a:t>
            </a:r>
            <a:r>
              <a:rPr lang="en-US" sz="1500" dirty="0" err="1" smtClean="0"/>
              <a:t>yaitu</a:t>
            </a:r>
            <a:r>
              <a:rPr lang="en-US" sz="1500" dirty="0" smtClean="0"/>
              <a:t> 41, 9 % </a:t>
            </a:r>
            <a:r>
              <a:rPr lang="en-US" sz="1500" dirty="0" err="1" smtClean="0"/>
              <a:t>disusul</a:t>
            </a:r>
            <a:r>
              <a:rPr lang="en-US" sz="1500" dirty="0" smtClean="0"/>
              <a:t> Lombok Tengah 39, 9 %, </a:t>
            </a:r>
            <a:r>
              <a:rPr lang="en-US" sz="1500" dirty="0" err="1" smtClean="0"/>
              <a:t>Dompu</a:t>
            </a:r>
            <a:r>
              <a:rPr lang="en-US" sz="1500" dirty="0" smtClean="0"/>
              <a:t> 38, 3 %, Kota </a:t>
            </a:r>
            <a:r>
              <a:rPr lang="en-US" sz="1500" dirty="0" err="1" smtClean="0"/>
              <a:t>Mataram</a:t>
            </a:r>
            <a:r>
              <a:rPr lang="en-US" sz="1500" dirty="0" smtClean="0"/>
              <a:t> 37, 8 %, Lombok Utara 37, 6 %, </a:t>
            </a:r>
            <a:r>
              <a:rPr lang="en-US" sz="1500" dirty="0" err="1" smtClean="0"/>
              <a:t>Bima</a:t>
            </a:r>
            <a:r>
              <a:rPr lang="en-US" sz="1500" dirty="0" smtClean="0"/>
              <a:t> 36, 6 %, Kota </a:t>
            </a:r>
            <a:r>
              <a:rPr lang="en-US" sz="1500" dirty="0" err="1" smtClean="0"/>
              <a:t>Bima</a:t>
            </a:r>
            <a:r>
              <a:rPr lang="en-US" sz="1500" dirty="0" smtClean="0"/>
              <a:t> 36, 3 %, Lombok Barat 36, 1 % </a:t>
            </a:r>
            <a:r>
              <a:rPr lang="en-US" sz="1500" dirty="0" err="1" smtClean="0"/>
              <a:t>serta</a:t>
            </a:r>
            <a:r>
              <a:rPr lang="en-US" sz="1500" dirty="0" smtClean="0"/>
              <a:t> Lombok </a:t>
            </a:r>
            <a:r>
              <a:rPr lang="en-US" sz="1500" dirty="0" err="1" smtClean="0"/>
              <a:t>Timur</a:t>
            </a:r>
            <a:r>
              <a:rPr lang="en-US" sz="1500" dirty="0" smtClean="0"/>
              <a:t> 35, 1 %. (</a:t>
            </a:r>
            <a:r>
              <a:rPr lang="en-US" sz="1500" dirty="0" err="1" smtClean="0"/>
              <a:t>Firman</a:t>
            </a:r>
            <a:r>
              <a:rPr lang="en-US" sz="1500" dirty="0" smtClean="0"/>
              <a:t>, 2018</a:t>
            </a:r>
            <a:r>
              <a:rPr lang="en-US" sz="2900" dirty="0" smtClean="0"/>
              <a:t>) </a:t>
            </a:r>
          </a:p>
          <a:p>
            <a:endParaRPr lang="en-US" dirty="0"/>
          </a:p>
        </p:txBody>
      </p:sp>
      <p:sp>
        <p:nvSpPr>
          <p:cNvPr id="4" name="Content Placeholder 3"/>
          <p:cNvSpPr>
            <a:spLocks noGrp="1"/>
          </p:cNvSpPr>
          <p:nvPr>
            <p:ph sz="half" idx="2"/>
          </p:nvPr>
        </p:nvSpPr>
        <p:spPr>
          <a:xfrm>
            <a:off x="4572000" y="1447800"/>
            <a:ext cx="4038600" cy="4526280"/>
          </a:xfrm>
        </p:spPr>
        <p:txBody>
          <a:bodyPr>
            <a:noAutofit/>
          </a:bodyPr>
          <a:lstStyle/>
          <a:p>
            <a:r>
              <a:rPr lang="en-US" sz="1600" dirty="0" err="1" smtClean="0"/>
              <a:t>Melihat</a:t>
            </a:r>
            <a:r>
              <a:rPr lang="en-US" sz="1600" dirty="0" smtClean="0"/>
              <a:t> </a:t>
            </a:r>
            <a:r>
              <a:rPr lang="en-US" sz="1600" dirty="0" err="1" smtClean="0"/>
              <a:t>banyaknya</a:t>
            </a:r>
            <a:r>
              <a:rPr lang="en-US" sz="1600" dirty="0" smtClean="0"/>
              <a:t> </a:t>
            </a:r>
            <a:r>
              <a:rPr lang="en-US" sz="1600" dirty="0" err="1" smtClean="0"/>
              <a:t>angka</a:t>
            </a:r>
            <a:r>
              <a:rPr lang="en-US" sz="1600" dirty="0" smtClean="0"/>
              <a:t> </a:t>
            </a:r>
            <a:r>
              <a:rPr lang="en-US" sz="1600" dirty="0" err="1" smtClean="0"/>
              <a:t>kejadian</a:t>
            </a:r>
            <a:r>
              <a:rPr lang="en-US" sz="1600" dirty="0" smtClean="0"/>
              <a:t> stunting, </a:t>
            </a:r>
            <a:r>
              <a:rPr lang="en-US" sz="1600" dirty="0" err="1" smtClean="0"/>
              <a:t>maka</a:t>
            </a:r>
            <a:r>
              <a:rPr lang="en-US" sz="1600" dirty="0" smtClean="0"/>
              <a:t> </a:t>
            </a:r>
            <a:r>
              <a:rPr lang="en-US" sz="1600" dirty="0" err="1" smtClean="0"/>
              <a:t>perlu</a:t>
            </a:r>
            <a:r>
              <a:rPr lang="en-US" sz="1600" dirty="0" smtClean="0"/>
              <a:t> </a:t>
            </a:r>
            <a:r>
              <a:rPr lang="en-US" sz="1600" dirty="0" err="1" smtClean="0"/>
              <a:t>dilakukan</a:t>
            </a:r>
            <a:r>
              <a:rPr lang="en-US" sz="1600" dirty="0" smtClean="0"/>
              <a:t> </a:t>
            </a:r>
            <a:r>
              <a:rPr lang="en-US" sz="1600" dirty="0" err="1" smtClean="0"/>
              <a:t>penanggulangan</a:t>
            </a:r>
            <a:r>
              <a:rPr lang="en-US" sz="1600" dirty="0" smtClean="0"/>
              <a:t> </a:t>
            </a:r>
            <a:r>
              <a:rPr lang="en-US" sz="1600" dirty="0" err="1" smtClean="0"/>
              <a:t>sebagai</a:t>
            </a:r>
            <a:r>
              <a:rPr lang="en-US" sz="1600" dirty="0" smtClean="0"/>
              <a:t> </a:t>
            </a:r>
            <a:r>
              <a:rPr lang="en-US" sz="1600" dirty="0" err="1" smtClean="0"/>
              <a:t>pencegahan</a:t>
            </a:r>
            <a:r>
              <a:rPr lang="en-US" sz="1600" dirty="0" smtClean="0"/>
              <a:t> stunting. </a:t>
            </a:r>
            <a:r>
              <a:rPr lang="en-US" sz="1600" dirty="0" err="1" smtClean="0"/>
              <a:t>Salah</a:t>
            </a:r>
            <a:r>
              <a:rPr lang="en-US" sz="1600" dirty="0" smtClean="0"/>
              <a:t> </a:t>
            </a:r>
            <a:r>
              <a:rPr lang="en-US" sz="1600" dirty="0" err="1" smtClean="0"/>
              <a:t>satu</a:t>
            </a:r>
            <a:r>
              <a:rPr lang="en-US" sz="1600" dirty="0" smtClean="0"/>
              <a:t> </a:t>
            </a:r>
            <a:r>
              <a:rPr lang="en-US" sz="1600" dirty="0" err="1" smtClean="0"/>
              <a:t>upaya</a:t>
            </a:r>
            <a:r>
              <a:rPr lang="en-US" sz="1600" dirty="0" smtClean="0"/>
              <a:t> </a:t>
            </a:r>
            <a:r>
              <a:rPr lang="en-US" sz="1600" dirty="0" err="1" smtClean="0"/>
              <a:t>dalam</a:t>
            </a:r>
            <a:r>
              <a:rPr lang="en-US" sz="1600" dirty="0" smtClean="0"/>
              <a:t> </a:t>
            </a:r>
            <a:r>
              <a:rPr lang="en-US" sz="1600" dirty="0" err="1" smtClean="0"/>
              <a:t>pencegahan</a:t>
            </a:r>
            <a:r>
              <a:rPr lang="en-US" sz="1600" dirty="0" smtClean="0"/>
              <a:t> </a:t>
            </a:r>
            <a:r>
              <a:rPr lang="en-US" sz="1600" i="1" dirty="0" smtClean="0"/>
              <a:t>Stunting </a:t>
            </a:r>
            <a:r>
              <a:rPr lang="en-US" sz="1600" i="1" dirty="0" err="1" smtClean="0"/>
              <a:t>adalah</a:t>
            </a:r>
            <a:r>
              <a:rPr lang="en-US" sz="1600" i="1" dirty="0" smtClean="0"/>
              <a:t> </a:t>
            </a:r>
            <a:r>
              <a:rPr lang="en-US" sz="1600" i="1" dirty="0" err="1" smtClean="0"/>
              <a:t>dengan</a:t>
            </a:r>
            <a:r>
              <a:rPr lang="en-US" sz="1600" i="1" dirty="0" smtClean="0"/>
              <a:t> </a:t>
            </a:r>
            <a:r>
              <a:rPr lang="en-US" sz="1600" i="1" dirty="0" err="1" smtClean="0"/>
              <a:t>pemanfaatan</a:t>
            </a:r>
            <a:r>
              <a:rPr lang="en-US" sz="1600" i="1" dirty="0" smtClean="0"/>
              <a:t> </a:t>
            </a:r>
            <a:r>
              <a:rPr lang="en-US" sz="1600" i="1" dirty="0" err="1" smtClean="0"/>
              <a:t>tanaman</a:t>
            </a:r>
            <a:r>
              <a:rPr lang="en-US" sz="1600" i="1" dirty="0" smtClean="0"/>
              <a:t> </a:t>
            </a:r>
            <a:r>
              <a:rPr lang="en-US" sz="1600" i="1" dirty="0" err="1" smtClean="0"/>
              <a:t>lokal</a:t>
            </a:r>
            <a:r>
              <a:rPr lang="en-US" sz="1600" i="1" dirty="0" smtClean="0"/>
              <a:t> </a:t>
            </a:r>
            <a:r>
              <a:rPr lang="en-US" sz="1600" i="1" dirty="0" err="1" smtClean="0"/>
              <a:t>sebagai</a:t>
            </a:r>
            <a:r>
              <a:rPr lang="en-US" sz="1600" i="1" dirty="0" smtClean="0"/>
              <a:t> </a:t>
            </a:r>
            <a:r>
              <a:rPr lang="en-US" sz="1600" i="1" dirty="0" err="1" smtClean="0"/>
              <a:t>bahan</a:t>
            </a:r>
            <a:r>
              <a:rPr lang="en-US" sz="1600" i="1" dirty="0" smtClean="0"/>
              <a:t> </a:t>
            </a:r>
            <a:r>
              <a:rPr lang="en-US" sz="1600" i="1" dirty="0" err="1" smtClean="0"/>
              <a:t>pangan</a:t>
            </a:r>
            <a:r>
              <a:rPr lang="en-US" sz="1600" i="1" dirty="0" smtClean="0"/>
              <a:t>. </a:t>
            </a:r>
            <a:r>
              <a:rPr lang="en-US" sz="1600" i="1" dirty="0" err="1" smtClean="0"/>
              <a:t>Tanaman</a:t>
            </a:r>
            <a:r>
              <a:rPr lang="en-US" sz="1600" i="1" dirty="0" smtClean="0"/>
              <a:t> </a:t>
            </a:r>
            <a:r>
              <a:rPr lang="en-US" sz="1600" i="1" dirty="0" err="1" smtClean="0"/>
              <a:t>Kelor</a:t>
            </a:r>
            <a:r>
              <a:rPr lang="en-US" sz="1600" i="1" dirty="0" smtClean="0"/>
              <a:t> (</a:t>
            </a:r>
            <a:r>
              <a:rPr lang="en-US" sz="1600" i="1" dirty="0" err="1" smtClean="0"/>
              <a:t>Moringa</a:t>
            </a:r>
            <a:r>
              <a:rPr lang="en-US" sz="1600" i="1" dirty="0" smtClean="0"/>
              <a:t> </a:t>
            </a:r>
            <a:r>
              <a:rPr lang="en-US" sz="1600" i="1" dirty="0" err="1" smtClean="0"/>
              <a:t>Oleifera</a:t>
            </a:r>
            <a:r>
              <a:rPr lang="en-US" sz="1600" i="1" dirty="0" smtClean="0"/>
              <a:t>) </a:t>
            </a:r>
            <a:r>
              <a:rPr lang="en-US" sz="1600" i="1" dirty="0" err="1" smtClean="0"/>
              <a:t>merupakan</a:t>
            </a:r>
            <a:r>
              <a:rPr lang="en-US" sz="1600" i="1" dirty="0" smtClean="0"/>
              <a:t> </a:t>
            </a:r>
            <a:r>
              <a:rPr lang="en-US" sz="1600" i="1" dirty="0" err="1" smtClean="0"/>
              <a:t>salah</a:t>
            </a:r>
            <a:r>
              <a:rPr lang="en-US" sz="1600" i="1" dirty="0" smtClean="0"/>
              <a:t> </a:t>
            </a:r>
            <a:r>
              <a:rPr lang="en-US" sz="1600" i="1" dirty="0" err="1" smtClean="0"/>
              <a:t>satu</a:t>
            </a:r>
            <a:r>
              <a:rPr lang="en-US" sz="1600" i="1" dirty="0" smtClean="0"/>
              <a:t> </a:t>
            </a:r>
            <a:r>
              <a:rPr lang="en-US" sz="1600" i="1" dirty="0" err="1" smtClean="0"/>
              <a:t>bahan</a:t>
            </a:r>
            <a:r>
              <a:rPr lang="en-US" sz="1600" i="1" dirty="0" smtClean="0"/>
              <a:t> </a:t>
            </a:r>
            <a:r>
              <a:rPr lang="en-US" sz="1600" i="1" dirty="0" err="1" smtClean="0"/>
              <a:t>pangan</a:t>
            </a:r>
            <a:r>
              <a:rPr lang="en-US" sz="1600" i="1" dirty="0" smtClean="0"/>
              <a:t> yang </a:t>
            </a:r>
            <a:r>
              <a:rPr lang="en-US" sz="1600" i="1" dirty="0" err="1" smtClean="0"/>
              <a:t>memiliki</a:t>
            </a:r>
            <a:r>
              <a:rPr lang="en-US" sz="1600" i="1" dirty="0" smtClean="0"/>
              <a:t> </a:t>
            </a:r>
            <a:r>
              <a:rPr lang="en-US" sz="1600" i="1" dirty="0" err="1" smtClean="0"/>
              <a:t>sejuta</a:t>
            </a:r>
            <a:r>
              <a:rPr lang="en-US" sz="1600" i="1" dirty="0" smtClean="0"/>
              <a:t> </a:t>
            </a:r>
            <a:r>
              <a:rPr lang="en-US" sz="1600" i="1" dirty="0" err="1" smtClean="0"/>
              <a:t>manfaat</a:t>
            </a:r>
            <a:r>
              <a:rPr lang="en-US" sz="1600" i="1" dirty="0" smtClean="0"/>
              <a:t> </a:t>
            </a:r>
            <a:r>
              <a:rPr lang="en-US" sz="1600" i="1" dirty="0" err="1" smtClean="0"/>
              <a:t>untuk</a:t>
            </a:r>
            <a:r>
              <a:rPr lang="en-US" sz="1600" i="1" dirty="0" smtClean="0"/>
              <a:t> </a:t>
            </a:r>
            <a:r>
              <a:rPr lang="en-US" sz="1600" i="1" dirty="0" err="1" smtClean="0"/>
              <a:t>kesehatan</a:t>
            </a:r>
            <a:r>
              <a:rPr lang="en-US" sz="1600" i="1" dirty="0" smtClean="0"/>
              <a:t> yang </a:t>
            </a:r>
            <a:r>
              <a:rPr lang="en-US" sz="1600" i="1" dirty="0" err="1" smtClean="0"/>
              <a:t>memiliki</a:t>
            </a:r>
            <a:r>
              <a:rPr lang="en-US" sz="1600" i="1" dirty="0" smtClean="0"/>
              <a:t> </a:t>
            </a:r>
            <a:r>
              <a:rPr lang="en-US" sz="1600" i="1" dirty="0" err="1" smtClean="0"/>
              <a:t>sumber</a:t>
            </a:r>
            <a:r>
              <a:rPr lang="en-US" sz="1600" i="1" dirty="0" smtClean="0"/>
              <a:t> protein </a:t>
            </a:r>
            <a:r>
              <a:rPr lang="en-US" sz="1600" i="1" dirty="0" err="1" smtClean="0"/>
              <a:t>tinggi</a:t>
            </a:r>
            <a:r>
              <a:rPr lang="en-US" sz="1600" i="1" dirty="0" smtClean="0"/>
              <a:t>, </a:t>
            </a:r>
            <a:r>
              <a:rPr lang="en-US" sz="1600" i="1" dirty="0" err="1" smtClean="0"/>
              <a:t>sedangkan</a:t>
            </a:r>
            <a:r>
              <a:rPr lang="en-US" sz="1600" i="1" dirty="0" smtClean="0"/>
              <a:t> </a:t>
            </a:r>
            <a:r>
              <a:rPr lang="en-US" sz="1600" i="1" dirty="0" err="1" smtClean="0"/>
              <a:t>daun</a:t>
            </a:r>
            <a:r>
              <a:rPr lang="en-US" sz="1600" i="1" dirty="0" smtClean="0"/>
              <a:t> </a:t>
            </a:r>
            <a:r>
              <a:rPr lang="en-US" sz="1600" i="1" dirty="0" err="1" smtClean="0"/>
              <a:t>kelor</a:t>
            </a:r>
            <a:r>
              <a:rPr lang="en-US" sz="1600" i="1" dirty="0" smtClean="0"/>
              <a:t> (</a:t>
            </a:r>
            <a:r>
              <a:rPr lang="en-US" sz="1600" i="1" dirty="0" err="1" smtClean="0"/>
              <a:t>moringa</a:t>
            </a:r>
            <a:r>
              <a:rPr lang="en-US" sz="1600" i="1" dirty="0" smtClean="0"/>
              <a:t> </a:t>
            </a:r>
            <a:r>
              <a:rPr lang="en-US" sz="1600" i="1" dirty="0" err="1" smtClean="0"/>
              <a:t>oleifera</a:t>
            </a:r>
            <a:r>
              <a:rPr lang="en-US" sz="1600" i="1" dirty="0" smtClean="0"/>
              <a:t>) </a:t>
            </a:r>
            <a:r>
              <a:rPr lang="en-US" sz="1600" i="1" dirty="0" err="1" smtClean="0"/>
              <a:t>merupakan</a:t>
            </a:r>
            <a:r>
              <a:rPr lang="en-US" sz="1600" i="1" dirty="0" smtClean="0"/>
              <a:t> </a:t>
            </a:r>
            <a:r>
              <a:rPr lang="en-US" sz="1600" i="1" dirty="0" err="1" smtClean="0"/>
              <a:t>sumber</a:t>
            </a:r>
            <a:r>
              <a:rPr lang="en-US" sz="1600" i="1" dirty="0" smtClean="0"/>
              <a:t> </a:t>
            </a:r>
            <a:r>
              <a:rPr lang="en-US" sz="1600" i="1" dirty="0" err="1" smtClean="0"/>
              <a:t>bahan</a:t>
            </a:r>
            <a:r>
              <a:rPr lang="en-US" sz="1600" i="1" dirty="0" smtClean="0"/>
              <a:t> </a:t>
            </a:r>
            <a:r>
              <a:rPr lang="en-US" sz="1600" i="1" dirty="0" err="1" smtClean="0"/>
              <a:t>makanan</a:t>
            </a:r>
            <a:r>
              <a:rPr lang="en-US" sz="1600" i="1" dirty="0" smtClean="0"/>
              <a:t> yang </a:t>
            </a:r>
            <a:r>
              <a:rPr lang="en-US" sz="1600" i="1" dirty="0" err="1" smtClean="0"/>
              <a:t>memiliki</a:t>
            </a:r>
            <a:r>
              <a:rPr lang="en-US" sz="1600" i="1" dirty="0" smtClean="0"/>
              <a:t> </a:t>
            </a:r>
            <a:r>
              <a:rPr lang="en-US" sz="1600" i="1" dirty="0" err="1" smtClean="0"/>
              <a:t>nilai</a:t>
            </a:r>
            <a:r>
              <a:rPr lang="en-US" sz="1600" i="1" dirty="0" smtClean="0"/>
              <a:t> </a:t>
            </a:r>
            <a:r>
              <a:rPr lang="en-US" sz="1600" i="1" dirty="0" err="1" smtClean="0"/>
              <a:t>gizi</a:t>
            </a:r>
            <a:r>
              <a:rPr lang="en-US" sz="1600" i="1" dirty="0" smtClean="0"/>
              <a:t> </a:t>
            </a:r>
            <a:r>
              <a:rPr lang="en-US" sz="1600" i="1" dirty="0" err="1" smtClean="0"/>
              <a:t>tinggi</a:t>
            </a:r>
            <a:r>
              <a:rPr lang="en-US" sz="1600" i="1" dirty="0" smtClean="0"/>
              <a:t>. </a:t>
            </a:r>
            <a:endParaRPr lang="en-US" sz="1600" i="1" dirty="0" smtClean="0"/>
          </a:p>
          <a:p>
            <a:r>
              <a:rPr lang="en-US" sz="1600" dirty="0" err="1" smtClean="0"/>
              <a:t>Asupan</a:t>
            </a:r>
            <a:r>
              <a:rPr lang="en-US" sz="1600" dirty="0" smtClean="0"/>
              <a:t> </a:t>
            </a:r>
            <a:r>
              <a:rPr lang="en-US" sz="1600" dirty="0" err="1" smtClean="0"/>
              <a:t>kelor</a:t>
            </a:r>
            <a:r>
              <a:rPr lang="en-US" sz="1600" dirty="0" smtClean="0"/>
              <a:t> </a:t>
            </a:r>
            <a:r>
              <a:rPr lang="en-US" sz="1600" dirty="0" err="1" smtClean="0"/>
              <a:t>juga</a:t>
            </a:r>
            <a:r>
              <a:rPr lang="en-US" sz="1600" dirty="0" smtClean="0"/>
              <a:t> </a:t>
            </a:r>
            <a:r>
              <a:rPr lang="en-US" sz="1600" dirty="0" err="1" smtClean="0"/>
              <a:t>dapat</a:t>
            </a:r>
            <a:r>
              <a:rPr lang="en-US" sz="1600" dirty="0" smtClean="0"/>
              <a:t> </a:t>
            </a:r>
            <a:r>
              <a:rPr lang="en-US" sz="1600" dirty="0" err="1" smtClean="0"/>
              <a:t>mencegah</a:t>
            </a:r>
            <a:r>
              <a:rPr lang="en-US" sz="1600" dirty="0" smtClean="0"/>
              <a:t> anemia, </a:t>
            </a:r>
            <a:r>
              <a:rPr lang="en-US" sz="1600" dirty="0" err="1" smtClean="0"/>
              <a:t>meningkatkan</a:t>
            </a:r>
            <a:r>
              <a:rPr lang="en-US" sz="1600" dirty="0" smtClean="0"/>
              <a:t> </a:t>
            </a:r>
            <a:r>
              <a:rPr lang="en-US" sz="1600" dirty="0" err="1" smtClean="0"/>
              <a:t>kuantitas</a:t>
            </a:r>
            <a:r>
              <a:rPr lang="en-US" sz="1600" dirty="0" smtClean="0"/>
              <a:t> </a:t>
            </a:r>
            <a:r>
              <a:rPr lang="en-US" sz="1600" dirty="0" err="1" smtClean="0"/>
              <a:t>ibu</a:t>
            </a:r>
            <a:r>
              <a:rPr lang="en-US" sz="1600" dirty="0" smtClean="0"/>
              <a:t> </a:t>
            </a:r>
            <a:r>
              <a:rPr lang="en-US" sz="1600" dirty="0" err="1" smtClean="0"/>
              <a:t>menyusui</a:t>
            </a:r>
            <a:r>
              <a:rPr lang="en-US" sz="1600" dirty="0" smtClean="0"/>
              <a:t>, </a:t>
            </a:r>
            <a:r>
              <a:rPr lang="en-US" sz="1600" dirty="0" err="1" smtClean="0"/>
              <a:t>mengurangi</a:t>
            </a:r>
            <a:r>
              <a:rPr lang="en-US" sz="1600" dirty="0" smtClean="0"/>
              <a:t> </a:t>
            </a:r>
            <a:r>
              <a:rPr lang="en-US" sz="1600" dirty="0" err="1" smtClean="0"/>
              <a:t>stres</a:t>
            </a:r>
            <a:r>
              <a:rPr lang="en-US" sz="1600" dirty="0" smtClean="0"/>
              <a:t> </a:t>
            </a:r>
            <a:r>
              <a:rPr lang="en-US" sz="1600" dirty="0" err="1" smtClean="0"/>
              <a:t>dan</a:t>
            </a:r>
            <a:r>
              <a:rPr lang="en-US" sz="1600" dirty="0" smtClean="0"/>
              <a:t> </a:t>
            </a:r>
            <a:r>
              <a:rPr lang="en-US" sz="1600" dirty="0" err="1" smtClean="0"/>
              <a:t>menambah</a:t>
            </a:r>
            <a:r>
              <a:rPr lang="en-US" sz="1600" dirty="0" smtClean="0"/>
              <a:t> </a:t>
            </a:r>
            <a:r>
              <a:rPr lang="en-US" sz="1600" dirty="0" err="1" smtClean="0"/>
              <a:t>berat</a:t>
            </a:r>
            <a:r>
              <a:rPr lang="en-US" sz="1600" dirty="0" smtClean="0"/>
              <a:t> </a:t>
            </a:r>
            <a:r>
              <a:rPr lang="en-US" sz="1600" dirty="0" err="1" smtClean="0"/>
              <a:t>badan</a:t>
            </a:r>
            <a:r>
              <a:rPr lang="en-US" sz="1600" dirty="0" smtClean="0"/>
              <a:t> </a:t>
            </a:r>
            <a:r>
              <a:rPr lang="en-US" sz="1600" dirty="0" err="1" smtClean="0"/>
              <a:t>ibu</a:t>
            </a:r>
            <a:r>
              <a:rPr lang="en-US" sz="1600" dirty="0" smtClean="0"/>
              <a:t> </a:t>
            </a:r>
            <a:r>
              <a:rPr lang="en-US" sz="1600" dirty="0" err="1" smtClean="0"/>
              <a:t>hamil</a:t>
            </a:r>
            <a:r>
              <a:rPr lang="en-US" sz="1600" dirty="0" smtClean="0"/>
              <a:t>. </a:t>
            </a:r>
            <a:endParaRPr lang="en-US" sz="1600" dirty="0"/>
          </a:p>
        </p:txBody>
      </p:sp>
    </p:spTree>
  </p:cSld>
  <p:clrMapOvr>
    <a:masterClrMapping/>
  </p:clrMapOvr>
  <p:transition>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6019800"/>
          </a:xfrm>
        </p:spPr>
        <p:txBody>
          <a:bodyPr>
            <a:normAutofit/>
          </a:bodyPr>
          <a:lstStyle/>
          <a:p>
            <a:r>
              <a:rPr lang="en-US" dirty="0" smtClean="0"/>
              <a:t>     </a:t>
            </a:r>
            <a:r>
              <a:rPr lang="en-US" dirty="0" err="1" smtClean="0"/>
              <a:t>Metode</a:t>
            </a:r>
            <a:r>
              <a:rPr lang="en-US" dirty="0" smtClean="0"/>
              <a:t/>
            </a:r>
            <a:br>
              <a:rPr lang="en-US" dirty="0" smtClean="0"/>
            </a:br>
            <a:r>
              <a:rPr lang="en-US" sz="2400" dirty="0" smtClean="0"/>
              <a:t/>
            </a:r>
            <a:br>
              <a:rPr lang="en-US" sz="2400" dirty="0" smtClean="0"/>
            </a:br>
            <a:r>
              <a:rPr lang="en-US" sz="2400" dirty="0" err="1" smtClean="0"/>
              <a:t>Metode</a:t>
            </a:r>
            <a:r>
              <a:rPr lang="en-US" sz="2400" dirty="0" smtClean="0"/>
              <a:t> yang </a:t>
            </a:r>
            <a:r>
              <a:rPr lang="en-US" sz="2400" dirty="0" err="1" smtClean="0"/>
              <a:t>digunakan</a:t>
            </a:r>
            <a:r>
              <a:rPr lang="en-US" sz="2400" dirty="0" smtClean="0"/>
              <a:t> </a:t>
            </a:r>
            <a:r>
              <a:rPr lang="en-US" sz="2400" dirty="0" err="1" smtClean="0"/>
              <a:t>pada</a:t>
            </a:r>
            <a:r>
              <a:rPr lang="en-US" sz="2400" dirty="0" smtClean="0"/>
              <a:t> </a:t>
            </a:r>
            <a:r>
              <a:rPr lang="en-US" sz="2400" dirty="0" err="1" smtClean="0"/>
              <a:t>penelitian</a:t>
            </a:r>
            <a:r>
              <a:rPr lang="en-US" sz="2400" dirty="0" smtClean="0"/>
              <a:t> </a:t>
            </a:r>
            <a:r>
              <a:rPr lang="en-US" sz="2400" dirty="0" err="1" smtClean="0"/>
              <a:t>ini</a:t>
            </a:r>
            <a:r>
              <a:rPr lang="en-US" sz="2400" dirty="0" smtClean="0"/>
              <a:t> </a:t>
            </a:r>
            <a:r>
              <a:rPr lang="en-US" sz="2400" dirty="0" err="1" smtClean="0"/>
              <a:t>adalah</a:t>
            </a:r>
            <a:r>
              <a:rPr lang="en-US" sz="2400" dirty="0" smtClean="0"/>
              <a:t> </a:t>
            </a:r>
            <a:r>
              <a:rPr lang="en-US" sz="2400" dirty="0" err="1" smtClean="0"/>
              <a:t>suatu</a:t>
            </a:r>
            <a:r>
              <a:rPr lang="en-US" sz="2400" dirty="0" smtClean="0"/>
              <a:t> </a:t>
            </a:r>
            <a:r>
              <a:rPr lang="en-US" sz="2400" dirty="0" err="1" smtClean="0"/>
              <a:t>tinjauan</a:t>
            </a:r>
            <a:r>
              <a:rPr lang="en-US" sz="2400" dirty="0" smtClean="0"/>
              <a:t> </a:t>
            </a:r>
            <a:r>
              <a:rPr lang="en-US" sz="2400" dirty="0" err="1" smtClean="0"/>
              <a:t>literatur</a:t>
            </a:r>
            <a:r>
              <a:rPr lang="en-US" sz="2400" dirty="0" smtClean="0"/>
              <a:t> </a:t>
            </a:r>
            <a:r>
              <a:rPr lang="en-US" sz="2400" i="1" dirty="0" smtClean="0"/>
              <a:t>(literature review) yang </a:t>
            </a:r>
            <a:r>
              <a:rPr lang="en-US" sz="2400" i="1" dirty="0" err="1" smtClean="0"/>
              <a:t>mencoba</a:t>
            </a:r>
            <a:r>
              <a:rPr lang="en-US" sz="2400" i="1" dirty="0" smtClean="0"/>
              <a:t> </a:t>
            </a:r>
            <a:r>
              <a:rPr lang="en-US" sz="2400" i="1" dirty="0" err="1" smtClean="0"/>
              <a:t>menggali</a:t>
            </a:r>
            <a:r>
              <a:rPr lang="en-US" sz="2400" i="1" dirty="0" smtClean="0"/>
              <a:t> </a:t>
            </a:r>
            <a:r>
              <a:rPr lang="en-US" sz="2400" i="1" dirty="0" err="1" smtClean="0"/>
              <a:t>pengaruh</a:t>
            </a:r>
            <a:r>
              <a:rPr lang="en-US" sz="2400" i="1" dirty="0" smtClean="0"/>
              <a:t> </a:t>
            </a:r>
            <a:r>
              <a:rPr lang="en-US" sz="2400" i="1" dirty="0" err="1" smtClean="0"/>
              <a:t>olahan</a:t>
            </a:r>
            <a:r>
              <a:rPr lang="en-US" sz="2400" i="1" dirty="0" smtClean="0"/>
              <a:t> </a:t>
            </a:r>
            <a:r>
              <a:rPr lang="en-US" sz="2400" i="1" dirty="0" err="1" smtClean="0"/>
              <a:t>daun</a:t>
            </a:r>
            <a:r>
              <a:rPr lang="en-US" sz="2400" i="1" dirty="0" smtClean="0"/>
              <a:t> </a:t>
            </a:r>
            <a:r>
              <a:rPr lang="en-US" sz="2400" i="1" dirty="0" err="1" smtClean="0"/>
              <a:t>kelor</a:t>
            </a:r>
            <a:r>
              <a:rPr lang="en-US" sz="2400" i="1" dirty="0" smtClean="0"/>
              <a:t> </a:t>
            </a:r>
            <a:r>
              <a:rPr lang="en-US" sz="2400" i="1" dirty="0" err="1" smtClean="0"/>
              <a:t>terhadap</a:t>
            </a:r>
            <a:r>
              <a:rPr lang="en-US" sz="2400" i="1" dirty="0" smtClean="0"/>
              <a:t> </a:t>
            </a:r>
            <a:r>
              <a:rPr lang="en-US" sz="2400" i="1" dirty="0" err="1" smtClean="0"/>
              <a:t>pencegahan</a:t>
            </a:r>
            <a:r>
              <a:rPr lang="en-US" sz="2400" i="1" dirty="0" smtClean="0"/>
              <a:t> stunting. </a:t>
            </a:r>
            <a:r>
              <a:rPr lang="en-US" sz="2400" i="1" dirty="0" err="1" smtClean="0"/>
              <a:t>Tinjauan</a:t>
            </a:r>
            <a:r>
              <a:rPr lang="en-US" sz="2400" i="1" dirty="0" smtClean="0"/>
              <a:t> </a:t>
            </a:r>
            <a:r>
              <a:rPr lang="en-US" sz="2400" i="1" dirty="0" err="1" smtClean="0"/>
              <a:t>literatur</a:t>
            </a:r>
            <a:r>
              <a:rPr lang="en-US" sz="2400" i="1" dirty="0" smtClean="0"/>
              <a:t> (literature review) </a:t>
            </a:r>
            <a:r>
              <a:rPr lang="en-US" sz="2400" i="1" dirty="0" err="1" smtClean="0"/>
              <a:t>adalah</a:t>
            </a:r>
            <a:r>
              <a:rPr lang="en-US" sz="2400" i="1" dirty="0" smtClean="0"/>
              <a:t> </a:t>
            </a:r>
            <a:r>
              <a:rPr lang="en-US" sz="2400" i="1" dirty="0" err="1" smtClean="0"/>
              <a:t>sebuah</a:t>
            </a:r>
            <a:r>
              <a:rPr lang="en-US" sz="2400" i="1" dirty="0" smtClean="0"/>
              <a:t> </a:t>
            </a:r>
            <a:r>
              <a:rPr lang="en-US" sz="2400" i="1" dirty="0" err="1" smtClean="0"/>
              <a:t>metodologi</a:t>
            </a:r>
            <a:r>
              <a:rPr lang="en-US" sz="2400" i="1" dirty="0" smtClean="0"/>
              <a:t> </a:t>
            </a:r>
            <a:r>
              <a:rPr lang="en-US" sz="2400" i="1" dirty="0" err="1" smtClean="0"/>
              <a:t>penelitian</a:t>
            </a:r>
            <a:r>
              <a:rPr lang="en-US" sz="2400" i="1" dirty="0" smtClean="0"/>
              <a:t> yang </a:t>
            </a:r>
            <a:r>
              <a:rPr lang="en-US" sz="2400" i="1" dirty="0" err="1" smtClean="0"/>
              <a:t>bertujuan</a:t>
            </a:r>
            <a:r>
              <a:rPr lang="en-US" sz="2400" i="1" dirty="0" smtClean="0"/>
              <a:t> </a:t>
            </a:r>
            <a:r>
              <a:rPr lang="en-US" sz="2400" i="1" dirty="0" err="1" smtClean="0"/>
              <a:t>untuk</a:t>
            </a:r>
            <a:r>
              <a:rPr lang="en-US" sz="2400" i="1" dirty="0" smtClean="0"/>
              <a:t> </a:t>
            </a:r>
            <a:r>
              <a:rPr lang="en-US" sz="2400" i="1" dirty="0" err="1" smtClean="0"/>
              <a:t>mengumpulkan</a:t>
            </a:r>
            <a:r>
              <a:rPr lang="en-US" sz="2400" i="1" dirty="0" smtClean="0"/>
              <a:t> </a:t>
            </a:r>
            <a:r>
              <a:rPr lang="en-US" sz="2400" i="1" dirty="0" err="1" smtClean="0"/>
              <a:t>dan</a:t>
            </a:r>
            <a:r>
              <a:rPr lang="en-US" sz="2400" i="1" dirty="0" smtClean="0"/>
              <a:t> </a:t>
            </a:r>
            <a:r>
              <a:rPr lang="en-US" sz="2400" i="1" dirty="0" err="1" smtClean="0"/>
              <a:t>mengambil</a:t>
            </a:r>
            <a:r>
              <a:rPr lang="en-US" sz="2400" i="1" dirty="0" smtClean="0"/>
              <a:t> </a:t>
            </a:r>
            <a:r>
              <a:rPr lang="en-US" sz="2400" i="1" dirty="0" err="1" smtClean="0"/>
              <a:t>intisari</a:t>
            </a:r>
            <a:r>
              <a:rPr lang="en-US" sz="2400" i="1" dirty="0" smtClean="0"/>
              <a:t> </a:t>
            </a:r>
            <a:r>
              <a:rPr lang="en-US" sz="2400" i="1" dirty="0" err="1" smtClean="0"/>
              <a:t>dari</a:t>
            </a:r>
            <a:r>
              <a:rPr lang="en-US" sz="2400" i="1" dirty="0" smtClean="0"/>
              <a:t> </a:t>
            </a:r>
            <a:r>
              <a:rPr lang="en-US" sz="2400" i="1" dirty="0" err="1" smtClean="0"/>
              <a:t>hasil</a:t>
            </a:r>
            <a:r>
              <a:rPr lang="en-US" sz="2400" i="1" dirty="0" smtClean="0"/>
              <a:t> </a:t>
            </a:r>
            <a:r>
              <a:rPr lang="en-US" sz="2400" i="1" dirty="0" err="1" smtClean="0"/>
              <a:t>beberaoa</a:t>
            </a:r>
            <a:r>
              <a:rPr lang="en-US" sz="2400" i="1" dirty="0" smtClean="0"/>
              <a:t> </a:t>
            </a:r>
            <a:r>
              <a:rPr lang="en-US" sz="2400" i="1" dirty="0" err="1" smtClean="0"/>
              <a:t>penelitian</a:t>
            </a:r>
            <a:r>
              <a:rPr lang="en-US" sz="2400" i="1" dirty="0" smtClean="0"/>
              <a:t> </a:t>
            </a:r>
            <a:r>
              <a:rPr lang="en-US" sz="2400" i="1" dirty="0" err="1" smtClean="0"/>
              <a:t>sebelumnya</a:t>
            </a:r>
            <a:r>
              <a:rPr lang="en-US" sz="2400" i="1" dirty="0" smtClean="0"/>
              <a:t> </a:t>
            </a:r>
            <a:r>
              <a:rPr lang="en-US" sz="2400" i="1" dirty="0" err="1" smtClean="0"/>
              <a:t>serta</a:t>
            </a:r>
            <a:r>
              <a:rPr lang="en-US" sz="2400" i="1" dirty="0" smtClean="0"/>
              <a:t> </a:t>
            </a:r>
            <a:r>
              <a:rPr lang="en-US" sz="2400" i="1" dirty="0" err="1" smtClean="0"/>
              <a:t>menganalisis</a:t>
            </a:r>
            <a:r>
              <a:rPr lang="en-US" sz="2400" i="1" dirty="0" smtClean="0"/>
              <a:t> yang </a:t>
            </a:r>
            <a:r>
              <a:rPr lang="en-US" sz="2400" i="1" dirty="0" err="1" smtClean="0"/>
              <a:t>tertulis</a:t>
            </a:r>
            <a:r>
              <a:rPr lang="en-US" sz="2400" i="1" dirty="0" smtClean="0"/>
              <a:t> </a:t>
            </a:r>
            <a:r>
              <a:rPr lang="en-US" sz="2400" i="1" dirty="0" err="1" smtClean="0"/>
              <a:t>dalam</a:t>
            </a:r>
            <a:r>
              <a:rPr lang="en-US" sz="2400" i="1" dirty="0" smtClean="0"/>
              <a:t> </a:t>
            </a:r>
            <a:r>
              <a:rPr lang="en-US" sz="2400" i="1" dirty="0" err="1" smtClean="0"/>
              <a:t>teks</a:t>
            </a:r>
            <a:r>
              <a:rPr lang="en-US" sz="2400" i="1" dirty="0" smtClean="0"/>
              <a:t>. (Snyder, 2019</a:t>
            </a:r>
            <a:r>
              <a:rPr lang="en-US" sz="2700" i="1" dirty="0" smtClean="0"/>
              <a:t>) </a:t>
            </a:r>
            <a:br>
              <a:rPr lang="en-US" sz="2700" i="1" dirty="0" smtClean="0"/>
            </a:br>
            <a:endParaRPr lang="en-US" dirty="0"/>
          </a:p>
        </p:txBody>
      </p:sp>
    </p:spTree>
  </p:cSld>
  <p:clrMapOvr>
    <a:masterClrMapping/>
  </p:clrMapOvr>
  <p:transition>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8229600" cy="1143000"/>
          </a:xfrm>
        </p:spPr>
        <p:txBody>
          <a:bodyPr>
            <a:normAutofit/>
          </a:bodyPr>
          <a:lstStyle/>
          <a:p>
            <a:r>
              <a:rPr lang="en-US" sz="3200" dirty="0" smtClean="0"/>
              <a:t>PEMBAHASAN</a:t>
            </a:r>
            <a:endParaRPr lang="en-US" sz="3200" dirty="0"/>
          </a:p>
        </p:txBody>
      </p:sp>
      <p:sp>
        <p:nvSpPr>
          <p:cNvPr id="3" name="Content Placeholder 2"/>
          <p:cNvSpPr>
            <a:spLocks noGrp="1"/>
          </p:cNvSpPr>
          <p:nvPr>
            <p:ph idx="1"/>
          </p:nvPr>
        </p:nvSpPr>
        <p:spPr>
          <a:xfrm>
            <a:off x="457200" y="914400"/>
            <a:ext cx="8382000" cy="4831080"/>
          </a:xfrm>
        </p:spPr>
        <p:txBody>
          <a:bodyPr>
            <a:noAutofit/>
          </a:bodyPr>
          <a:lstStyle/>
          <a:p>
            <a:r>
              <a:rPr lang="fi-FI" sz="1600" i="1" dirty="0" smtClean="0">
                <a:latin typeface="+mj-lt"/>
              </a:rPr>
              <a:t>Moringa oleifera adalah salah satu pohon </a:t>
            </a:r>
          </a:p>
          <a:p>
            <a:r>
              <a:rPr lang="en-US" sz="1600" dirty="0" smtClean="0">
                <a:latin typeface="+mj-lt"/>
              </a:rPr>
              <a:t>paling </a:t>
            </a:r>
            <a:r>
              <a:rPr lang="en-US" sz="1600" dirty="0" err="1" smtClean="0">
                <a:latin typeface="+mj-lt"/>
              </a:rPr>
              <a:t>bermanfaat</a:t>
            </a:r>
            <a:r>
              <a:rPr lang="en-US" sz="1600" dirty="0" smtClean="0">
                <a:latin typeface="+mj-lt"/>
              </a:rPr>
              <a:t> </a:t>
            </a:r>
            <a:r>
              <a:rPr lang="en-US" sz="1600" dirty="0" err="1" smtClean="0">
                <a:latin typeface="+mj-lt"/>
              </a:rPr>
              <a:t>di</a:t>
            </a:r>
            <a:r>
              <a:rPr lang="en-US" sz="1600" dirty="0" smtClean="0">
                <a:latin typeface="+mj-lt"/>
              </a:rPr>
              <a:t> </a:t>
            </a:r>
            <a:r>
              <a:rPr lang="en-US" sz="1600" dirty="0" err="1" smtClean="0">
                <a:latin typeface="+mj-lt"/>
              </a:rPr>
              <a:t>dunia</a:t>
            </a:r>
            <a:r>
              <a:rPr lang="en-US" sz="1600" dirty="0" smtClean="0">
                <a:latin typeface="+mj-lt"/>
              </a:rPr>
              <a:t>, </a:t>
            </a:r>
            <a:r>
              <a:rPr lang="en-US" sz="1600" dirty="0" err="1" smtClean="0">
                <a:latin typeface="+mj-lt"/>
              </a:rPr>
              <a:t>karena</a:t>
            </a:r>
            <a:r>
              <a:rPr lang="en-US" sz="1600" dirty="0" smtClean="0">
                <a:latin typeface="+mj-lt"/>
              </a:rPr>
              <a:t> </a:t>
            </a:r>
            <a:r>
              <a:rPr lang="en-US" sz="1600" dirty="0" err="1" smtClean="0">
                <a:latin typeface="+mj-lt"/>
              </a:rPr>
              <a:t>hampir</a:t>
            </a:r>
            <a:r>
              <a:rPr lang="en-US" sz="1600" dirty="0" smtClean="0">
                <a:latin typeface="+mj-lt"/>
              </a:rPr>
              <a:t> </a:t>
            </a:r>
            <a:r>
              <a:rPr lang="en-US" sz="1600" dirty="0" err="1" smtClean="0">
                <a:latin typeface="+mj-lt"/>
              </a:rPr>
              <a:t>setiap</a:t>
            </a:r>
            <a:r>
              <a:rPr lang="en-US" sz="1600" dirty="0" smtClean="0">
                <a:latin typeface="+mj-lt"/>
              </a:rPr>
              <a:t> </a:t>
            </a:r>
          </a:p>
          <a:p>
            <a:r>
              <a:rPr lang="en-US" sz="1600" dirty="0" err="1" smtClean="0">
                <a:latin typeface="+mj-lt"/>
              </a:rPr>
              <a:t>bagian</a:t>
            </a:r>
            <a:r>
              <a:rPr lang="en-US" sz="1600" dirty="0" smtClean="0">
                <a:latin typeface="+mj-lt"/>
              </a:rPr>
              <a:t> </a:t>
            </a:r>
            <a:r>
              <a:rPr lang="en-US" sz="1600" dirty="0" err="1" smtClean="0">
                <a:latin typeface="+mj-lt"/>
              </a:rPr>
              <a:t>pohonnya</a:t>
            </a:r>
            <a:r>
              <a:rPr lang="en-US" sz="1600" dirty="0" smtClean="0">
                <a:latin typeface="+mj-lt"/>
              </a:rPr>
              <a:t> </a:t>
            </a:r>
            <a:r>
              <a:rPr lang="en-US" sz="1600" dirty="0" err="1" smtClean="0">
                <a:latin typeface="+mj-lt"/>
              </a:rPr>
              <a:t>dapat</a:t>
            </a:r>
            <a:r>
              <a:rPr lang="en-US" sz="1600" dirty="0" smtClean="0">
                <a:latin typeface="+mj-lt"/>
              </a:rPr>
              <a:t> </a:t>
            </a:r>
            <a:r>
              <a:rPr lang="en-US" sz="1600" dirty="0" err="1" smtClean="0">
                <a:latin typeface="+mj-lt"/>
              </a:rPr>
              <a:t>digunakan</a:t>
            </a:r>
            <a:r>
              <a:rPr lang="en-US" sz="1600" dirty="0" smtClean="0">
                <a:latin typeface="+mj-lt"/>
              </a:rPr>
              <a:t> </a:t>
            </a:r>
            <a:r>
              <a:rPr lang="en-US" sz="1600" dirty="0" err="1" smtClean="0">
                <a:latin typeface="+mj-lt"/>
              </a:rPr>
              <a:t>untuk</a:t>
            </a:r>
            <a:r>
              <a:rPr lang="en-US" sz="1600" dirty="0" smtClean="0">
                <a:latin typeface="+mj-lt"/>
              </a:rPr>
              <a:t> </a:t>
            </a:r>
            <a:r>
              <a:rPr lang="en-US" sz="1600" dirty="0" err="1" smtClean="0">
                <a:latin typeface="+mj-lt"/>
              </a:rPr>
              <a:t>makanan</a:t>
            </a:r>
            <a:r>
              <a:rPr lang="en-US" sz="1600" dirty="0" smtClean="0">
                <a:latin typeface="+mj-lt"/>
              </a:rPr>
              <a:t>, </a:t>
            </a:r>
            <a:r>
              <a:rPr lang="en-US" sz="1600" dirty="0" err="1" smtClean="0">
                <a:latin typeface="+mj-lt"/>
              </a:rPr>
              <a:t>pengobatan</a:t>
            </a:r>
            <a:r>
              <a:rPr lang="en-US" sz="1600" dirty="0" smtClean="0">
                <a:latin typeface="+mj-lt"/>
              </a:rPr>
              <a:t> </a:t>
            </a:r>
            <a:r>
              <a:rPr lang="en-US" sz="1600" dirty="0" err="1" smtClean="0">
                <a:latin typeface="+mj-lt"/>
              </a:rPr>
              <a:t>dan</a:t>
            </a:r>
            <a:r>
              <a:rPr lang="en-US" sz="1600" dirty="0" smtClean="0">
                <a:latin typeface="+mj-lt"/>
              </a:rPr>
              <a:t> </a:t>
            </a:r>
            <a:r>
              <a:rPr lang="en-US" sz="1600" dirty="0" err="1" smtClean="0">
                <a:latin typeface="+mj-lt"/>
              </a:rPr>
              <a:t>keperluan</a:t>
            </a:r>
            <a:r>
              <a:rPr lang="en-US" sz="1600" dirty="0" smtClean="0">
                <a:latin typeface="+mj-lt"/>
              </a:rPr>
              <a:t> </a:t>
            </a:r>
            <a:r>
              <a:rPr lang="en-US" sz="1600" dirty="0" err="1" smtClean="0">
                <a:latin typeface="+mj-lt"/>
              </a:rPr>
              <a:t>industri</a:t>
            </a:r>
            <a:r>
              <a:rPr lang="en-US" sz="1600" dirty="0" smtClean="0">
                <a:latin typeface="+mj-lt"/>
              </a:rPr>
              <a:t>. </a:t>
            </a:r>
            <a:r>
              <a:rPr lang="en-US" sz="1600" dirty="0" err="1" smtClean="0">
                <a:latin typeface="+mj-lt"/>
              </a:rPr>
              <a:t>Pohon</a:t>
            </a:r>
            <a:r>
              <a:rPr lang="en-US" sz="1600" dirty="0" smtClean="0">
                <a:latin typeface="+mj-lt"/>
              </a:rPr>
              <a:t> </a:t>
            </a:r>
            <a:r>
              <a:rPr lang="en-US" sz="1600" dirty="0" err="1" smtClean="0">
                <a:latin typeface="+mj-lt"/>
              </a:rPr>
              <a:t>ini</a:t>
            </a:r>
            <a:r>
              <a:rPr lang="en-US" sz="1600" dirty="0" smtClean="0">
                <a:latin typeface="+mj-lt"/>
              </a:rPr>
              <a:t> </a:t>
            </a:r>
            <a:r>
              <a:rPr lang="en-US" sz="1600" dirty="0" err="1" smtClean="0">
                <a:latin typeface="+mj-lt"/>
              </a:rPr>
              <a:t>berpotensi</a:t>
            </a:r>
            <a:r>
              <a:rPr lang="en-US" sz="1600" dirty="0" smtClean="0">
                <a:latin typeface="+mj-lt"/>
              </a:rPr>
              <a:t> </a:t>
            </a:r>
            <a:r>
              <a:rPr lang="en-US" sz="1600" dirty="0" err="1" smtClean="0">
                <a:latin typeface="+mj-lt"/>
              </a:rPr>
              <a:t>untuk</a:t>
            </a:r>
            <a:r>
              <a:rPr lang="en-US" sz="1600" dirty="0" smtClean="0">
                <a:latin typeface="+mj-lt"/>
              </a:rPr>
              <a:t> </a:t>
            </a:r>
            <a:r>
              <a:rPr lang="en-US" sz="1600" dirty="0" err="1" smtClean="0">
                <a:latin typeface="+mj-lt"/>
              </a:rPr>
              <a:t>meningkatkan</a:t>
            </a:r>
            <a:r>
              <a:rPr lang="en-US" sz="1600" dirty="0" smtClean="0">
                <a:latin typeface="+mj-lt"/>
              </a:rPr>
              <a:t> </a:t>
            </a:r>
            <a:r>
              <a:rPr lang="en-US" sz="1600" dirty="0" err="1" smtClean="0">
                <a:latin typeface="+mj-lt"/>
              </a:rPr>
              <a:t>gizi</a:t>
            </a:r>
            <a:r>
              <a:rPr lang="en-US" sz="1600" dirty="0" smtClean="0">
                <a:latin typeface="+mj-lt"/>
              </a:rPr>
              <a:t>, </a:t>
            </a:r>
            <a:r>
              <a:rPr lang="en-US" sz="1600" dirty="0" err="1" smtClean="0">
                <a:latin typeface="+mj-lt"/>
              </a:rPr>
              <a:t>meningkatkan</a:t>
            </a:r>
            <a:r>
              <a:rPr lang="en-US" sz="1600" dirty="0" smtClean="0">
                <a:latin typeface="+mj-lt"/>
              </a:rPr>
              <a:t> </a:t>
            </a:r>
            <a:r>
              <a:rPr lang="en-US" sz="1600" dirty="0" err="1" smtClean="0">
                <a:latin typeface="+mj-lt"/>
              </a:rPr>
              <a:t>ketahanan</a:t>
            </a:r>
            <a:r>
              <a:rPr lang="en-US" sz="1600" dirty="0" smtClean="0">
                <a:latin typeface="+mj-lt"/>
              </a:rPr>
              <a:t> </a:t>
            </a:r>
            <a:r>
              <a:rPr lang="en-US" sz="1600" dirty="0" err="1" smtClean="0">
                <a:latin typeface="+mj-lt"/>
              </a:rPr>
              <a:t>pangan</a:t>
            </a:r>
            <a:r>
              <a:rPr lang="en-US" sz="1600" dirty="0" smtClean="0">
                <a:latin typeface="+mj-lt"/>
              </a:rPr>
              <a:t> </a:t>
            </a:r>
            <a:r>
              <a:rPr lang="en-US" sz="1600" dirty="0" err="1" smtClean="0">
                <a:latin typeface="+mj-lt"/>
              </a:rPr>
              <a:t>dan</a:t>
            </a:r>
            <a:r>
              <a:rPr lang="en-US" sz="1600" dirty="0" smtClean="0">
                <a:latin typeface="+mj-lt"/>
              </a:rPr>
              <a:t> </a:t>
            </a:r>
            <a:r>
              <a:rPr lang="en-US" sz="1600" dirty="0" err="1" smtClean="0">
                <a:latin typeface="+mj-lt"/>
              </a:rPr>
              <a:t>mendorong</a:t>
            </a:r>
            <a:r>
              <a:rPr lang="en-US" sz="1600" dirty="0" smtClean="0">
                <a:latin typeface="+mj-lt"/>
              </a:rPr>
              <a:t> </a:t>
            </a:r>
          </a:p>
          <a:p>
            <a:r>
              <a:rPr lang="en-US" sz="1600" dirty="0" err="1" smtClean="0">
                <a:latin typeface="+mj-lt"/>
                <a:cs typeface="Times New Roman" pitchFamily="18" charset="0"/>
              </a:rPr>
              <a:t>pembangunan</a:t>
            </a:r>
            <a:r>
              <a:rPr lang="en-US" sz="1600" dirty="0" smtClean="0">
                <a:latin typeface="+mj-lt"/>
                <a:cs typeface="Times New Roman" pitchFamily="18" charset="0"/>
              </a:rPr>
              <a:t> </a:t>
            </a:r>
            <a:r>
              <a:rPr lang="en-US" sz="1600" dirty="0" err="1" smtClean="0">
                <a:latin typeface="+mj-lt"/>
                <a:cs typeface="Times New Roman" pitchFamily="18" charset="0"/>
              </a:rPr>
              <a:t>pedesaan</a:t>
            </a:r>
            <a:r>
              <a:rPr lang="en-US" sz="1600" dirty="0" smtClean="0">
                <a:latin typeface="+mj-lt"/>
                <a:cs typeface="Times New Roman" pitchFamily="18" charset="0"/>
              </a:rPr>
              <a:t>. </a:t>
            </a:r>
            <a:r>
              <a:rPr lang="en-US" sz="1600" dirty="0" err="1" smtClean="0">
                <a:latin typeface="+mj-lt"/>
                <a:cs typeface="Times New Roman" pitchFamily="18" charset="0"/>
              </a:rPr>
              <a:t>Studi</a:t>
            </a:r>
            <a:r>
              <a:rPr lang="en-US" sz="1600" dirty="0" smtClean="0">
                <a:latin typeface="+mj-lt"/>
                <a:cs typeface="Times New Roman" pitchFamily="18" charset="0"/>
              </a:rPr>
              <a:t> </a:t>
            </a:r>
            <a:r>
              <a:rPr lang="en-US" sz="1600" dirty="0" err="1" smtClean="0">
                <a:latin typeface="+mj-lt"/>
                <a:cs typeface="Times New Roman" pitchFamily="18" charset="0"/>
              </a:rPr>
              <a:t>terbaru</a:t>
            </a:r>
            <a:r>
              <a:rPr lang="en-US" sz="1600" dirty="0" smtClean="0">
                <a:latin typeface="+mj-lt"/>
                <a:cs typeface="Times New Roman" pitchFamily="18" charset="0"/>
              </a:rPr>
              <a:t> </a:t>
            </a:r>
            <a:r>
              <a:rPr lang="en-US" sz="1600" dirty="0" err="1" smtClean="0">
                <a:latin typeface="+mj-lt"/>
                <a:cs typeface="Times New Roman" pitchFamily="18" charset="0"/>
              </a:rPr>
              <a:t>menunjukkan</a:t>
            </a:r>
            <a:r>
              <a:rPr lang="en-US" sz="1600" dirty="0" smtClean="0">
                <a:latin typeface="+mj-lt"/>
                <a:cs typeface="Times New Roman" pitchFamily="18" charset="0"/>
              </a:rPr>
              <a:t> </a:t>
            </a:r>
            <a:r>
              <a:rPr lang="en-US" sz="1600" dirty="0" err="1" smtClean="0">
                <a:latin typeface="+mj-lt"/>
                <a:cs typeface="Times New Roman" pitchFamily="18" charset="0"/>
              </a:rPr>
              <a:t>manfaat</a:t>
            </a:r>
            <a:r>
              <a:rPr lang="en-US" sz="1600" dirty="0" smtClean="0">
                <a:latin typeface="+mj-lt"/>
                <a:cs typeface="Times New Roman" pitchFamily="18" charset="0"/>
              </a:rPr>
              <a:t> </a:t>
            </a:r>
            <a:r>
              <a:rPr lang="en-US" sz="1600" dirty="0" err="1" smtClean="0">
                <a:latin typeface="+mj-lt"/>
                <a:cs typeface="Times New Roman" pitchFamily="18" charset="0"/>
              </a:rPr>
              <a:t>kesehatan</a:t>
            </a:r>
            <a:r>
              <a:rPr lang="en-US" sz="1600" dirty="0" smtClean="0">
                <a:latin typeface="+mj-lt"/>
                <a:cs typeface="Times New Roman" pitchFamily="18" charset="0"/>
              </a:rPr>
              <a:t> </a:t>
            </a:r>
            <a:r>
              <a:rPr lang="en-US" sz="1600" dirty="0" err="1" smtClean="0">
                <a:latin typeface="+mj-lt"/>
                <a:cs typeface="Times New Roman" pitchFamily="18" charset="0"/>
              </a:rPr>
              <a:t>potensial</a:t>
            </a:r>
            <a:r>
              <a:rPr lang="en-US" sz="1600" dirty="0" smtClean="0">
                <a:latin typeface="+mj-lt"/>
                <a:cs typeface="Times New Roman" pitchFamily="18" charset="0"/>
              </a:rPr>
              <a:t> </a:t>
            </a:r>
            <a:r>
              <a:rPr lang="en-US" sz="1600" dirty="0" err="1" smtClean="0">
                <a:latin typeface="+mj-lt"/>
                <a:cs typeface="Times New Roman" pitchFamily="18" charset="0"/>
              </a:rPr>
              <a:t>dari</a:t>
            </a:r>
            <a:r>
              <a:rPr lang="en-US" sz="1600" dirty="0" smtClean="0">
                <a:latin typeface="+mj-lt"/>
                <a:cs typeface="Times New Roman" pitchFamily="18" charset="0"/>
              </a:rPr>
              <a:t> </a:t>
            </a:r>
            <a:r>
              <a:rPr lang="en-US" sz="1600" dirty="0" err="1" smtClean="0">
                <a:latin typeface="+mj-lt"/>
                <a:cs typeface="Times New Roman" pitchFamily="18" charset="0"/>
              </a:rPr>
              <a:t>daun</a:t>
            </a:r>
            <a:r>
              <a:rPr lang="en-US" sz="1600" dirty="0" smtClean="0">
                <a:latin typeface="+mj-lt"/>
                <a:cs typeface="Times New Roman" pitchFamily="18" charset="0"/>
              </a:rPr>
              <a:t> </a:t>
            </a:r>
            <a:r>
              <a:rPr lang="en-US" sz="1600" i="1" dirty="0" err="1" smtClean="0">
                <a:latin typeface="+mj-lt"/>
                <a:cs typeface="Times New Roman" pitchFamily="18" charset="0"/>
              </a:rPr>
              <a:t>Moringa</a:t>
            </a:r>
            <a:r>
              <a:rPr lang="en-US" sz="1600" i="1" dirty="0" smtClean="0">
                <a:latin typeface="+mj-lt"/>
                <a:cs typeface="Times New Roman" pitchFamily="18" charset="0"/>
              </a:rPr>
              <a:t> </a:t>
            </a:r>
            <a:r>
              <a:rPr lang="en-US" sz="1600" i="1" dirty="0" err="1" smtClean="0">
                <a:latin typeface="+mj-lt"/>
                <a:cs typeface="Times New Roman" pitchFamily="18" charset="0"/>
              </a:rPr>
              <a:t>oleifera</a:t>
            </a:r>
            <a:r>
              <a:rPr lang="en-US" sz="1600" i="1" dirty="0" smtClean="0">
                <a:latin typeface="+mj-lt"/>
                <a:cs typeface="Times New Roman" pitchFamily="18" charset="0"/>
              </a:rPr>
              <a:t> </a:t>
            </a:r>
            <a:r>
              <a:rPr lang="en-US" sz="1600" i="1" dirty="0" err="1" smtClean="0">
                <a:latin typeface="+mj-lt"/>
                <a:cs typeface="Times New Roman" pitchFamily="18" charset="0"/>
              </a:rPr>
              <a:t>karena</a:t>
            </a:r>
            <a:r>
              <a:rPr lang="en-US" sz="1600" i="1" dirty="0" smtClean="0">
                <a:latin typeface="+mj-lt"/>
                <a:cs typeface="Times New Roman" pitchFamily="18" charset="0"/>
              </a:rPr>
              <a:t> </a:t>
            </a:r>
            <a:r>
              <a:rPr lang="en-US" sz="1600" i="1" dirty="0" err="1" smtClean="0">
                <a:latin typeface="+mj-lt"/>
                <a:cs typeface="Times New Roman" pitchFamily="18" charset="0"/>
              </a:rPr>
              <a:t>kandungan</a:t>
            </a:r>
            <a:r>
              <a:rPr lang="en-US" sz="1600" i="1" dirty="0" smtClean="0">
                <a:latin typeface="+mj-lt"/>
                <a:cs typeface="Times New Roman" pitchFamily="18" charset="0"/>
              </a:rPr>
              <a:t> </a:t>
            </a:r>
            <a:r>
              <a:rPr lang="en-US" sz="1600" i="1" dirty="0" err="1" smtClean="0">
                <a:latin typeface="+mj-lt"/>
                <a:cs typeface="Times New Roman" pitchFamily="18" charset="0"/>
              </a:rPr>
              <a:t>senyawa</a:t>
            </a:r>
            <a:r>
              <a:rPr lang="en-US" sz="1600" i="1" dirty="0" smtClean="0">
                <a:latin typeface="+mj-lt"/>
                <a:cs typeface="Times New Roman" pitchFamily="18" charset="0"/>
              </a:rPr>
              <a:t> </a:t>
            </a:r>
            <a:r>
              <a:rPr lang="en-US" sz="1600" i="1" dirty="0" err="1" smtClean="0">
                <a:latin typeface="+mj-lt"/>
                <a:cs typeface="Times New Roman" pitchFamily="18" charset="0"/>
              </a:rPr>
              <a:t>bioaktifnya</a:t>
            </a:r>
            <a:r>
              <a:rPr lang="en-US" sz="1600" i="1" dirty="0" smtClean="0">
                <a:latin typeface="+mj-lt"/>
                <a:cs typeface="Times New Roman" pitchFamily="18" charset="0"/>
              </a:rPr>
              <a:t> </a:t>
            </a:r>
            <a:r>
              <a:rPr lang="en-US" sz="1600" i="1" dirty="0" err="1" smtClean="0">
                <a:latin typeface="+mj-lt"/>
                <a:cs typeface="Times New Roman" pitchFamily="18" charset="0"/>
              </a:rPr>
              <a:t>yaitu</a:t>
            </a:r>
            <a:r>
              <a:rPr lang="en-US" sz="1600" i="1" dirty="0" smtClean="0">
                <a:latin typeface="+mj-lt"/>
                <a:cs typeface="Times New Roman" pitchFamily="18" charset="0"/>
              </a:rPr>
              <a:t> </a:t>
            </a:r>
            <a:r>
              <a:rPr lang="en-US" sz="1600" i="1" dirty="0" err="1" smtClean="0">
                <a:latin typeface="+mj-lt"/>
                <a:cs typeface="Times New Roman" pitchFamily="18" charset="0"/>
              </a:rPr>
              <a:t>senyawa</a:t>
            </a:r>
            <a:r>
              <a:rPr lang="en-US" sz="1600" i="1" dirty="0" smtClean="0">
                <a:latin typeface="+mj-lt"/>
                <a:cs typeface="Times New Roman" pitchFamily="18" charset="0"/>
              </a:rPr>
              <a:t> </a:t>
            </a:r>
            <a:r>
              <a:rPr lang="en-US" sz="1600" i="1" dirty="0" err="1" smtClean="0">
                <a:latin typeface="+mj-lt"/>
                <a:cs typeface="Times New Roman" pitchFamily="18" charset="0"/>
              </a:rPr>
              <a:t>fenolik</a:t>
            </a:r>
            <a:r>
              <a:rPr lang="en-US" sz="1600" i="1" dirty="0" smtClean="0">
                <a:latin typeface="+mj-lt"/>
                <a:cs typeface="Times New Roman" pitchFamily="18" charset="0"/>
              </a:rPr>
              <a:t>. </a:t>
            </a:r>
            <a:r>
              <a:rPr lang="en-US" sz="1600" i="1" dirty="0" err="1" smtClean="0">
                <a:latin typeface="+mj-lt"/>
                <a:cs typeface="Times New Roman" pitchFamily="18" charset="0"/>
              </a:rPr>
              <a:t>Selain</a:t>
            </a:r>
            <a:r>
              <a:rPr lang="en-US" sz="1600" i="1" dirty="0" smtClean="0">
                <a:latin typeface="+mj-lt"/>
                <a:cs typeface="Times New Roman" pitchFamily="18" charset="0"/>
              </a:rPr>
              <a:t> </a:t>
            </a:r>
            <a:r>
              <a:rPr lang="en-US" sz="1600" i="1" dirty="0" err="1" smtClean="0">
                <a:latin typeface="+mj-lt"/>
                <a:cs typeface="Times New Roman" pitchFamily="18" charset="0"/>
              </a:rPr>
              <a:t>itu</a:t>
            </a:r>
            <a:r>
              <a:rPr lang="en-US" sz="1600" i="1" dirty="0" smtClean="0">
                <a:latin typeface="+mj-lt"/>
                <a:cs typeface="Times New Roman" pitchFamily="18" charset="0"/>
              </a:rPr>
              <a:t>, </a:t>
            </a:r>
            <a:r>
              <a:rPr lang="en-US" sz="1600" i="1" dirty="0" err="1" smtClean="0">
                <a:latin typeface="+mj-lt"/>
                <a:cs typeface="Times New Roman" pitchFamily="18" charset="0"/>
              </a:rPr>
              <a:t>daun</a:t>
            </a:r>
            <a:r>
              <a:rPr lang="en-US" sz="1600" i="1" dirty="0" smtClean="0">
                <a:latin typeface="+mj-lt"/>
                <a:cs typeface="Times New Roman" pitchFamily="18" charset="0"/>
              </a:rPr>
              <a:t> </a:t>
            </a:r>
            <a:r>
              <a:rPr lang="en-US" sz="1600" i="1" dirty="0" err="1" smtClean="0">
                <a:latin typeface="+mj-lt"/>
                <a:cs typeface="Times New Roman" pitchFamily="18" charset="0"/>
              </a:rPr>
              <a:t>kelor</a:t>
            </a:r>
            <a:r>
              <a:rPr lang="en-US" sz="1600" i="1" dirty="0" smtClean="0">
                <a:latin typeface="+mj-lt"/>
                <a:cs typeface="Times New Roman" pitchFamily="18" charset="0"/>
              </a:rPr>
              <a:t> </a:t>
            </a:r>
            <a:r>
              <a:rPr lang="en-US" sz="1600" i="1" dirty="0" err="1" smtClean="0">
                <a:latin typeface="+mj-lt"/>
                <a:cs typeface="Times New Roman" pitchFamily="18" charset="0"/>
              </a:rPr>
              <a:t>dilaporkan</a:t>
            </a:r>
            <a:r>
              <a:rPr lang="en-US" sz="1600" i="1" dirty="0" smtClean="0">
                <a:latin typeface="+mj-lt"/>
                <a:cs typeface="Times New Roman" pitchFamily="18" charset="0"/>
              </a:rPr>
              <a:t> </a:t>
            </a:r>
            <a:r>
              <a:rPr lang="en-US" sz="1600" i="1" dirty="0" err="1" smtClean="0">
                <a:latin typeface="+mj-lt"/>
                <a:cs typeface="Times New Roman" pitchFamily="18" charset="0"/>
              </a:rPr>
              <a:t>memiliki</a:t>
            </a:r>
            <a:r>
              <a:rPr lang="en-US" sz="1600" i="1" dirty="0" smtClean="0">
                <a:latin typeface="+mj-lt"/>
                <a:cs typeface="Times New Roman" pitchFamily="18" charset="0"/>
              </a:rPr>
              <a:t> </a:t>
            </a:r>
            <a:r>
              <a:rPr lang="en-US" sz="1600" i="1" dirty="0" err="1" smtClean="0">
                <a:latin typeface="+mj-lt"/>
                <a:cs typeface="Times New Roman" pitchFamily="18" charset="0"/>
              </a:rPr>
              <a:t>beberapa</a:t>
            </a:r>
            <a:r>
              <a:rPr lang="en-US" sz="1600" i="1" dirty="0" smtClean="0">
                <a:latin typeface="+mj-lt"/>
                <a:cs typeface="Times New Roman" pitchFamily="18" charset="0"/>
              </a:rPr>
              <a:t> </a:t>
            </a:r>
            <a:r>
              <a:rPr lang="en-US" sz="1600" i="1" dirty="0" err="1" smtClean="0">
                <a:latin typeface="+mj-lt"/>
                <a:cs typeface="Times New Roman" pitchFamily="18" charset="0"/>
              </a:rPr>
              <a:t>nutrisi</a:t>
            </a:r>
            <a:r>
              <a:rPr lang="en-US" sz="1600" i="1" dirty="0" smtClean="0">
                <a:latin typeface="+mj-lt"/>
                <a:cs typeface="Times New Roman" pitchFamily="18" charset="0"/>
              </a:rPr>
              <a:t> yang </a:t>
            </a:r>
            <a:r>
              <a:rPr lang="en-US" sz="1600" i="1" dirty="0" err="1" smtClean="0">
                <a:latin typeface="+mj-lt"/>
                <a:cs typeface="Times New Roman" pitchFamily="18" charset="0"/>
              </a:rPr>
              <a:t>tinggi</a:t>
            </a:r>
            <a:r>
              <a:rPr lang="en-US" sz="1600" i="1" dirty="0" smtClean="0">
                <a:latin typeface="+mj-lt"/>
                <a:cs typeface="Times New Roman" pitchFamily="18" charset="0"/>
              </a:rPr>
              <a:t>: 10 kali </a:t>
            </a:r>
            <a:r>
              <a:rPr lang="en-US" sz="1600" i="1" dirty="0" err="1" smtClean="0">
                <a:latin typeface="+mj-lt"/>
                <a:cs typeface="Times New Roman" pitchFamily="18" charset="0"/>
              </a:rPr>
              <a:t>lipat</a:t>
            </a:r>
            <a:r>
              <a:rPr lang="en-US" sz="1600" i="1" dirty="0" smtClean="0">
                <a:latin typeface="+mj-lt"/>
                <a:cs typeface="Times New Roman" pitchFamily="18" charset="0"/>
              </a:rPr>
              <a:t> vitamin A yang </a:t>
            </a:r>
            <a:r>
              <a:rPr lang="en-US" sz="1600" i="1" dirty="0" err="1" smtClean="0">
                <a:latin typeface="+mj-lt"/>
                <a:cs typeface="Times New Roman" pitchFamily="18" charset="0"/>
              </a:rPr>
              <a:t>ditemukan</a:t>
            </a:r>
            <a:r>
              <a:rPr lang="en-US" sz="1600" i="1" dirty="0" smtClean="0">
                <a:latin typeface="+mj-lt"/>
                <a:cs typeface="Times New Roman" pitchFamily="18" charset="0"/>
              </a:rPr>
              <a:t> </a:t>
            </a:r>
            <a:r>
              <a:rPr lang="en-US" sz="1600" i="1" dirty="0" err="1" smtClean="0">
                <a:latin typeface="+mj-lt"/>
                <a:cs typeface="Times New Roman" pitchFamily="18" charset="0"/>
              </a:rPr>
              <a:t>dalam</a:t>
            </a:r>
            <a:r>
              <a:rPr lang="en-US" sz="1600" i="1" dirty="0" smtClean="0">
                <a:latin typeface="+mj-lt"/>
                <a:cs typeface="Times New Roman" pitchFamily="18" charset="0"/>
              </a:rPr>
              <a:t> </a:t>
            </a:r>
            <a:r>
              <a:rPr lang="en-US" sz="1600" i="1" dirty="0" err="1" smtClean="0">
                <a:latin typeface="+mj-lt"/>
                <a:cs typeface="Times New Roman" pitchFamily="18" charset="0"/>
              </a:rPr>
              <a:t>wortel</a:t>
            </a:r>
            <a:r>
              <a:rPr lang="en-US" sz="1600" i="1" dirty="0" smtClean="0">
                <a:latin typeface="+mj-lt"/>
                <a:cs typeface="Times New Roman" pitchFamily="18" charset="0"/>
              </a:rPr>
              <a:t>, 17 kali </a:t>
            </a:r>
            <a:r>
              <a:rPr lang="en-US" sz="1600" i="1" dirty="0" err="1" smtClean="0">
                <a:latin typeface="+mj-lt"/>
                <a:cs typeface="Times New Roman" pitchFamily="18" charset="0"/>
              </a:rPr>
              <a:t>kalsium</a:t>
            </a:r>
            <a:r>
              <a:rPr lang="en-US" sz="1600" i="1" dirty="0" smtClean="0">
                <a:latin typeface="+mj-lt"/>
                <a:cs typeface="Times New Roman" pitchFamily="18" charset="0"/>
              </a:rPr>
              <a:t> </a:t>
            </a:r>
            <a:r>
              <a:rPr lang="en-US" sz="1600" i="1" dirty="0" err="1" smtClean="0">
                <a:latin typeface="+mj-lt"/>
                <a:cs typeface="Times New Roman" pitchFamily="18" charset="0"/>
              </a:rPr>
              <a:t>susu</a:t>
            </a:r>
            <a:r>
              <a:rPr lang="en-US" sz="1600" i="1" dirty="0" smtClean="0">
                <a:latin typeface="+mj-lt"/>
                <a:cs typeface="Times New Roman" pitchFamily="18" charset="0"/>
              </a:rPr>
              <a:t>, 15 kali </a:t>
            </a:r>
            <a:r>
              <a:rPr lang="en-US" sz="1600" i="1" dirty="0" err="1" smtClean="0">
                <a:latin typeface="+mj-lt"/>
                <a:cs typeface="Times New Roman" pitchFamily="18" charset="0"/>
              </a:rPr>
              <a:t>kalium</a:t>
            </a:r>
            <a:r>
              <a:rPr lang="en-US" sz="1600" i="1" dirty="0" smtClean="0">
                <a:latin typeface="+mj-lt"/>
                <a:cs typeface="Times New Roman" pitchFamily="18" charset="0"/>
              </a:rPr>
              <a:t> </a:t>
            </a:r>
            <a:r>
              <a:rPr lang="en-US" sz="1600" i="1" dirty="0" err="1" smtClean="0">
                <a:latin typeface="+mj-lt"/>
                <a:cs typeface="Times New Roman" pitchFamily="18" charset="0"/>
              </a:rPr>
              <a:t>pisang</a:t>
            </a:r>
            <a:r>
              <a:rPr lang="en-US" sz="1600" i="1" dirty="0" smtClean="0">
                <a:latin typeface="+mj-lt"/>
                <a:cs typeface="Times New Roman" pitchFamily="18" charset="0"/>
              </a:rPr>
              <a:t>, 25 kali </a:t>
            </a:r>
            <a:r>
              <a:rPr lang="en-US" sz="1600" i="1" dirty="0" err="1" smtClean="0">
                <a:latin typeface="+mj-lt"/>
                <a:cs typeface="Times New Roman" pitchFamily="18" charset="0"/>
              </a:rPr>
              <a:t>lipat</a:t>
            </a:r>
            <a:r>
              <a:rPr lang="en-US" sz="1600" i="1" dirty="0" smtClean="0">
                <a:latin typeface="+mj-lt"/>
                <a:cs typeface="Times New Roman" pitchFamily="18" charset="0"/>
              </a:rPr>
              <a:t> </a:t>
            </a:r>
            <a:r>
              <a:rPr lang="en-US" sz="1600" i="1" dirty="0" err="1" smtClean="0">
                <a:latin typeface="+mj-lt"/>
                <a:cs typeface="Times New Roman" pitchFamily="18" charset="0"/>
              </a:rPr>
              <a:t>zat</a:t>
            </a:r>
            <a:r>
              <a:rPr lang="en-US" sz="1600" i="1" dirty="0" smtClean="0">
                <a:latin typeface="+mj-lt"/>
                <a:cs typeface="Times New Roman" pitchFamily="18" charset="0"/>
              </a:rPr>
              <a:t> </a:t>
            </a:r>
            <a:r>
              <a:rPr lang="en-US" sz="1600" i="1" dirty="0" err="1" smtClean="0">
                <a:latin typeface="+mj-lt"/>
                <a:cs typeface="Times New Roman" pitchFamily="18" charset="0"/>
              </a:rPr>
              <a:t>besi</a:t>
            </a:r>
            <a:r>
              <a:rPr lang="en-US" sz="1600" i="1" dirty="0" smtClean="0">
                <a:latin typeface="+mj-lt"/>
                <a:cs typeface="Times New Roman" pitchFamily="18" charset="0"/>
              </a:rPr>
              <a:t> </a:t>
            </a:r>
            <a:r>
              <a:rPr lang="en-US" sz="1600" i="1" dirty="0" err="1" smtClean="0">
                <a:latin typeface="+mj-lt"/>
                <a:cs typeface="Times New Roman" pitchFamily="18" charset="0"/>
              </a:rPr>
              <a:t>bayam</a:t>
            </a:r>
            <a:r>
              <a:rPr lang="en-US" sz="1600" i="1" dirty="0" smtClean="0">
                <a:latin typeface="+mj-lt"/>
                <a:cs typeface="Times New Roman" pitchFamily="18" charset="0"/>
              </a:rPr>
              <a:t>, 9 kali </a:t>
            </a:r>
            <a:r>
              <a:rPr lang="en-US" sz="1600" i="1" dirty="0" err="1" smtClean="0">
                <a:latin typeface="+mj-lt"/>
                <a:cs typeface="Times New Roman" pitchFamily="18" charset="0"/>
              </a:rPr>
              <a:t>lipat</a:t>
            </a:r>
            <a:r>
              <a:rPr lang="en-US" sz="1600" i="1" dirty="0" smtClean="0">
                <a:latin typeface="+mj-lt"/>
                <a:cs typeface="Times New Roman" pitchFamily="18" charset="0"/>
              </a:rPr>
              <a:t> protein yoghurt (</a:t>
            </a:r>
            <a:r>
              <a:rPr lang="en-US" sz="1600" i="1" dirty="0" err="1" smtClean="0">
                <a:latin typeface="+mj-lt"/>
                <a:cs typeface="Times New Roman" pitchFamily="18" charset="0"/>
              </a:rPr>
              <a:t>Zungu</a:t>
            </a:r>
            <a:r>
              <a:rPr lang="en-US" sz="1600" i="1" dirty="0" smtClean="0">
                <a:latin typeface="+mj-lt"/>
                <a:cs typeface="Times New Roman" pitchFamily="18" charset="0"/>
              </a:rPr>
              <a:t>, et al., 2019). </a:t>
            </a:r>
          </a:p>
          <a:p>
            <a:r>
              <a:rPr lang="en-US" sz="1600" dirty="0" err="1" smtClean="0">
                <a:latin typeface="+mj-lt"/>
                <a:cs typeface="Times New Roman" pitchFamily="18" charset="0"/>
              </a:rPr>
              <a:t>Daun</a:t>
            </a:r>
            <a:r>
              <a:rPr lang="en-US" sz="1600" dirty="0" smtClean="0">
                <a:latin typeface="+mj-lt"/>
                <a:cs typeface="Times New Roman" pitchFamily="18" charset="0"/>
              </a:rPr>
              <a:t> </a:t>
            </a:r>
            <a:r>
              <a:rPr lang="en-US" sz="1600" dirty="0" err="1" smtClean="0">
                <a:latin typeface="+mj-lt"/>
                <a:cs typeface="Times New Roman" pitchFamily="18" charset="0"/>
              </a:rPr>
              <a:t>kelor</a:t>
            </a:r>
            <a:r>
              <a:rPr lang="en-US" sz="1600" dirty="0" smtClean="0">
                <a:latin typeface="+mj-lt"/>
                <a:cs typeface="Times New Roman" pitchFamily="18" charset="0"/>
              </a:rPr>
              <a:t> </a:t>
            </a:r>
            <a:r>
              <a:rPr lang="en-US" sz="1600" dirty="0" err="1" smtClean="0">
                <a:latin typeface="+mj-lt"/>
                <a:cs typeface="Times New Roman" pitchFamily="18" charset="0"/>
              </a:rPr>
              <a:t>juga</a:t>
            </a:r>
            <a:r>
              <a:rPr lang="en-US" sz="1600" dirty="0" smtClean="0">
                <a:latin typeface="+mj-lt"/>
                <a:cs typeface="Times New Roman" pitchFamily="18" charset="0"/>
              </a:rPr>
              <a:t> </a:t>
            </a:r>
            <a:r>
              <a:rPr lang="en-US" sz="1600" dirty="0" err="1" smtClean="0">
                <a:latin typeface="+mj-lt"/>
                <a:cs typeface="Times New Roman" pitchFamily="18" charset="0"/>
              </a:rPr>
              <a:t>digunakan</a:t>
            </a:r>
            <a:r>
              <a:rPr lang="en-US" sz="1600" dirty="0" smtClean="0">
                <a:latin typeface="+mj-lt"/>
                <a:cs typeface="Times New Roman" pitchFamily="18" charset="0"/>
              </a:rPr>
              <a:t> </a:t>
            </a:r>
            <a:r>
              <a:rPr lang="en-US" sz="1600" dirty="0" err="1" smtClean="0">
                <a:latin typeface="+mj-lt"/>
                <a:cs typeface="Times New Roman" pitchFamily="18" charset="0"/>
              </a:rPr>
              <a:t>sebagai</a:t>
            </a:r>
            <a:r>
              <a:rPr lang="en-US" sz="1600" dirty="0" smtClean="0">
                <a:latin typeface="+mj-lt"/>
                <a:cs typeface="Times New Roman" pitchFamily="18" charset="0"/>
              </a:rPr>
              <a:t> </a:t>
            </a:r>
            <a:r>
              <a:rPr lang="en-US" sz="1600" dirty="0" err="1" smtClean="0">
                <a:latin typeface="+mj-lt"/>
                <a:cs typeface="Times New Roman" pitchFamily="18" charset="0"/>
              </a:rPr>
              <a:t>pangan</a:t>
            </a:r>
            <a:r>
              <a:rPr lang="en-US" sz="1600" dirty="0" smtClean="0">
                <a:latin typeface="+mj-lt"/>
                <a:cs typeface="Times New Roman" pitchFamily="18" charset="0"/>
              </a:rPr>
              <a:t> </a:t>
            </a:r>
            <a:r>
              <a:rPr lang="en-US" sz="1600" dirty="0" err="1" smtClean="0">
                <a:latin typeface="+mj-lt"/>
                <a:cs typeface="Times New Roman" pitchFamily="18" charset="0"/>
              </a:rPr>
              <a:t>tambahan</a:t>
            </a:r>
            <a:r>
              <a:rPr lang="en-US" sz="1600" dirty="0" smtClean="0">
                <a:latin typeface="+mj-lt"/>
                <a:cs typeface="Times New Roman" pitchFamily="18" charset="0"/>
              </a:rPr>
              <a:t> </a:t>
            </a:r>
            <a:r>
              <a:rPr lang="en-US" sz="1600" dirty="0" err="1" smtClean="0">
                <a:latin typeface="+mj-lt"/>
                <a:cs typeface="Times New Roman" pitchFamily="18" charset="0"/>
              </a:rPr>
              <a:t>dalam</a:t>
            </a:r>
            <a:r>
              <a:rPr lang="en-US" sz="1600" dirty="0" smtClean="0">
                <a:latin typeface="+mj-lt"/>
                <a:cs typeface="Times New Roman" pitchFamily="18" charset="0"/>
              </a:rPr>
              <a:t> </a:t>
            </a:r>
            <a:r>
              <a:rPr lang="en-US" sz="1600" dirty="0" err="1" smtClean="0">
                <a:latin typeface="+mj-lt"/>
                <a:cs typeface="Times New Roman" pitchFamily="18" charset="0"/>
              </a:rPr>
              <a:t>mengatasi</a:t>
            </a:r>
            <a:r>
              <a:rPr lang="en-US" sz="1600" dirty="0" smtClean="0">
                <a:latin typeface="+mj-lt"/>
                <a:cs typeface="Times New Roman" pitchFamily="18" charset="0"/>
              </a:rPr>
              <a:t> </a:t>
            </a:r>
            <a:r>
              <a:rPr lang="en-US" sz="1600" dirty="0" err="1" smtClean="0">
                <a:latin typeface="+mj-lt"/>
                <a:cs typeface="Times New Roman" pitchFamily="18" charset="0"/>
              </a:rPr>
              <a:t>masalah</a:t>
            </a:r>
            <a:r>
              <a:rPr lang="en-US" sz="1600" dirty="0" smtClean="0">
                <a:latin typeface="+mj-lt"/>
                <a:cs typeface="Times New Roman" pitchFamily="18" charset="0"/>
              </a:rPr>
              <a:t> </a:t>
            </a:r>
            <a:r>
              <a:rPr lang="en-US" sz="1600" dirty="0" err="1" smtClean="0">
                <a:latin typeface="+mj-lt"/>
                <a:cs typeface="Times New Roman" pitchFamily="18" charset="0"/>
              </a:rPr>
              <a:t>kekurangan</a:t>
            </a:r>
            <a:r>
              <a:rPr lang="en-US" sz="1600" dirty="0" smtClean="0">
                <a:latin typeface="+mj-lt"/>
                <a:cs typeface="Times New Roman" pitchFamily="18" charset="0"/>
              </a:rPr>
              <a:t> </a:t>
            </a:r>
            <a:r>
              <a:rPr lang="en-US" sz="1600" dirty="0" err="1" smtClean="0">
                <a:latin typeface="+mj-lt"/>
                <a:cs typeface="Times New Roman" pitchFamily="18" charset="0"/>
              </a:rPr>
              <a:t>gizi</a:t>
            </a:r>
            <a:r>
              <a:rPr lang="en-US" sz="1600" dirty="0" smtClean="0">
                <a:latin typeface="+mj-lt"/>
                <a:cs typeface="Times New Roman" pitchFamily="18" charset="0"/>
              </a:rPr>
              <a:t> </a:t>
            </a:r>
            <a:r>
              <a:rPr lang="en-US" sz="1600" dirty="0" err="1" smtClean="0">
                <a:latin typeface="+mj-lt"/>
                <a:cs typeface="Times New Roman" pitchFamily="18" charset="0"/>
              </a:rPr>
              <a:t>pada</a:t>
            </a:r>
            <a:r>
              <a:rPr lang="en-US" sz="1600" dirty="0" smtClean="0">
                <a:latin typeface="+mj-lt"/>
                <a:cs typeface="Times New Roman" pitchFamily="18" charset="0"/>
              </a:rPr>
              <a:t> </a:t>
            </a:r>
            <a:r>
              <a:rPr lang="en-US" sz="1600" dirty="0" err="1" smtClean="0">
                <a:latin typeface="+mj-lt"/>
                <a:cs typeface="Times New Roman" pitchFamily="18" charset="0"/>
              </a:rPr>
              <a:t>anak-anak</a:t>
            </a:r>
            <a:r>
              <a:rPr lang="en-US" sz="1600" dirty="0" smtClean="0">
                <a:latin typeface="+mj-lt"/>
                <a:cs typeface="Times New Roman" pitchFamily="18" charset="0"/>
              </a:rPr>
              <a:t> </a:t>
            </a:r>
            <a:r>
              <a:rPr lang="en-US" sz="1600" dirty="0" err="1" smtClean="0">
                <a:latin typeface="+mj-lt"/>
                <a:cs typeface="Times New Roman" pitchFamily="18" charset="0"/>
              </a:rPr>
              <a:t>dan</a:t>
            </a:r>
            <a:r>
              <a:rPr lang="en-US" sz="1600" dirty="0" smtClean="0">
                <a:latin typeface="+mj-lt"/>
                <a:cs typeface="Times New Roman" pitchFamily="18" charset="0"/>
              </a:rPr>
              <a:t> </a:t>
            </a:r>
            <a:r>
              <a:rPr lang="en-US" sz="1600" dirty="0" err="1" smtClean="0">
                <a:latin typeface="+mj-lt"/>
                <a:cs typeface="Times New Roman" pitchFamily="18" charset="0"/>
              </a:rPr>
              <a:t>upaya</a:t>
            </a:r>
            <a:r>
              <a:rPr lang="en-US" sz="1600" dirty="0" smtClean="0">
                <a:latin typeface="+mj-lt"/>
                <a:cs typeface="Times New Roman" pitchFamily="18" charset="0"/>
              </a:rPr>
              <a:t> </a:t>
            </a:r>
            <a:r>
              <a:rPr lang="en-US" sz="1600" dirty="0" err="1" smtClean="0">
                <a:latin typeface="+mj-lt"/>
                <a:cs typeface="Times New Roman" pitchFamily="18" charset="0"/>
              </a:rPr>
              <a:t>untuk</a:t>
            </a:r>
            <a:r>
              <a:rPr lang="en-US" sz="1600" dirty="0" smtClean="0">
                <a:latin typeface="+mj-lt"/>
                <a:cs typeface="Times New Roman" pitchFamily="18" charset="0"/>
              </a:rPr>
              <a:t> </a:t>
            </a:r>
          </a:p>
          <a:p>
            <a:r>
              <a:rPr lang="en-US" sz="1600" dirty="0" err="1" smtClean="0">
                <a:latin typeface="+mj-lt"/>
                <a:cs typeface="Times New Roman" pitchFamily="18" charset="0"/>
              </a:rPr>
              <a:t>meningkatkan</a:t>
            </a:r>
            <a:r>
              <a:rPr lang="en-US" sz="1600" dirty="0" smtClean="0">
                <a:latin typeface="+mj-lt"/>
                <a:cs typeface="Times New Roman" pitchFamily="18" charset="0"/>
              </a:rPr>
              <a:t> </a:t>
            </a:r>
            <a:r>
              <a:rPr lang="en-US" sz="1600" dirty="0" err="1" smtClean="0">
                <a:latin typeface="+mj-lt"/>
                <a:cs typeface="Times New Roman" pitchFamily="18" charset="0"/>
              </a:rPr>
              <a:t>sistem</a:t>
            </a:r>
            <a:r>
              <a:rPr lang="en-US" sz="1600" dirty="0" smtClean="0">
                <a:latin typeface="+mj-lt"/>
                <a:cs typeface="Times New Roman" pitchFamily="18" charset="0"/>
              </a:rPr>
              <a:t> </a:t>
            </a:r>
            <a:r>
              <a:rPr lang="en-US" sz="1600" dirty="0" err="1" smtClean="0">
                <a:latin typeface="+mj-lt"/>
                <a:cs typeface="Times New Roman" pitchFamily="18" charset="0"/>
              </a:rPr>
              <a:t>kekebalan</a:t>
            </a:r>
            <a:r>
              <a:rPr lang="en-US" sz="1600" dirty="0" smtClean="0">
                <a:latin typeface="+mj-lt"/>
                <a:cs typeface="Times New Roman" pitchFamily="18" charset="0"/>
              </a:rPr>
              <a:t> </a:t>
            </a:r>
            <a:r>
              <a:rPr lang="en-US" sz="1600" dirty="0" err="1" smtClean="0">
                <a:latin typeface="+mj-lt"/>
                <a:cs typeface="Times New Roman" pitchFamily="18" charset="0"/>
              </a:rPr>
              <a:t>tubuh</a:t>
            </a:r>
            <a:r>
              <a:rPr lang="en-US" sz="1600" dirty="0" smtClean="0">
                <a:latin typeface="+mj-lt"/>
                <a:cs typeface="Times New Roman" pitchFamily="18" charset="0"/>
              </a:rPr>
              <a:t>.</a:t>
            </a:r>
          </a:p>
          <a:p>
            <a:r>
              <a:rPr lang="en-US" sz="1600" dirty="0" err="1" smtClean="0">
                <a:latin typeface="+mj-lt"/>
                <a:cs typeface="Times New Roman" pitchFamily="18" charset="0"/>
              </a:rPr>
              <a:t>Jumlah</a:t>
            </a:r>
            <a:r>
              <a:rPr lang="en-US" sz="1600" dirty="0" smtClean="0">
                <a:latin typeface="+mj-lt"/>
                <a:cs typeface="Times New Roman" pitchFamily="18" charset="0"/>
              </a:rPr>
              <a:t> protein, </a:t>
            </a:r>
            <a:r>
              <a:rPr lang="en-US" sz="1600" dirty="0" err="1" smtClean="0">
                <a:latin typeface="+mj-lt"/>
                <a:cs typeface="Times New Roman" pitchFamily="18" charset="0"/>
              </a:rPr>
              <a:t>zat</a:t>
            </a:r>
            <a:r>
              <a:rPr lang="en-US" sz="1600" dirty="0" smtClean="0">
                <a:latin typeface="+mj-lt"/>
                <a:cs typeface="Times New Roman" pitchFamily="18" charset="0"/>
              </a:rPr>
              <a:t> </a:t>
            </a:r>
            <a:r>
              <a:rPr lang="en-US" sz="1600" dirty="0" err="1" smtClean="0">
                <a:latin typeface="+mj-lt"/>
                <a:cs typeface="Times New Roman" pitchFamily="18" charset="0"/>
              </a:rPr>
              <a:t>besi</a:t>
            </a:r>
            <a:r>
              <a:rPr lang="en-US" sz="1600" dirty="0" smtClean="0">
                <a:latin typeface="+mj-lt"/>
                <a:cs typeface="Times New Roman" pitchFamily="18" charset="0"/>
              </a:rPr>
              <a:t>, </a:t>
            </a:r>
            <a:r>
              <a:rPr lang="en-US" sz="1600" dirty="0" err="1" smtClean="0">
                <a:latin typeface="+mj-lt"/>
                <a:cs typeface="Times New Roman" pitchFamily="18" charset="0"/>
              </a:rPr>
              <a:t>kalsium</a:t>
            </a:r>
            <a:r>
              <a:rPr lang="en-US" sz="1600" dirty="0" smtClean="0">
                <a:latin typeface="+mj-lt"/>
                <a:cs typeface="Times New Roman" pitchFamily="18" charset="0"/>
              </a:rPr>
              <a:t> </a:t>
            </a:r>
            <a:r>
              <a:rPr lang="en-US" sz="1600" dirty="0" err="1" smtClean="0">
                <a:latin typeface="+mj-lt"/>
                <a:cs typeface="Times New Roman" pitchFamily="18" charset="0"/>
              </a:rPr>
              <a:t>dan</a:t>
            </a:r>
            <a:r>
              <a:rPr lang="en-US" sz="1600" dirty="0" smtClean="0">
                <a:latin typeface="+mj-lt"/>
                <a:cs typeface="Times New Roman" pitchFamily="18" charset="0"/>
              </a:rPr>
              <a:t> </a:t>
            </a:r>
            <a:r>
              <a:rPr lang="en-US" sz="1600" dirty="0" err="1" smtClean="0">
                <a:latin typeface="+mj-lt"/>
                <a:cs typeface="Times New Roman" pitchFamily="18" charset="0"/>
              </a:rPr>
              <a:t>karotenoid</a:t>
            </a:r>
            <a:r>
              <a:rPr lang="en-US" sz="1600" dirty="0" smtClean="0">
                <a:latin typeface="+mj-lt"/>
                <a:cs typeface="Times New Roman" pitchFamily="18" charset="0"/>
              </a:rPr>
              <a:t> yang </a:t>
            </a:r>
            <a:r>
              <a:rPr lang="en-US" sz="1600" dirty="0" err="1" smtClean="0">
                <a:latin typeface="+mj-lt"/>
                <a:cs typeface="Times New Roman" pitchFamily="18" charset="0"/>
              </a:rPr>
              <a:t>tinggi</a:t>
            </a:r>
            <a:r>
              <a:rPr lang="en-US" sz="1600" dirty="0" smtClean="0">
                <a:latin typeface="+mj-lt"/>
                <a:cs typeface="Times New Roman" pitchFamily="18" charset="0"/>
              </a:rPr>
              <a:t>, </a:t>
            </a:r>
            <a:r>
              <a:rPr lang="en-US" sz="1600" dirty="0" err="1" smtClean="0">
                <a:latin typeface="+mj-lt"/>
                <a:cs typeface="Times New Roman" pitchFamily="18" charset="0"/>
              </a:rPr>
              <a:t>penting</a:t>
            </a:r>
            <a:r>
              <a:rPr lang="en-US" sz="1600" dirty="0" smtClean="0">
                <a:latin typeface="+mj-lt"/>
                <a:cs typeface="Times New Roman" pitchFamily="18" charset="0"/>
              </a:rPr>
              <a:t> </a:t>
            </a:r>
            <a:r>
              <a:rPr lang="en-US" sz="1600" dirty="0" err="1" smtClean="0">
                <a:latin typeface="+mj-lt"/>
                <a:cs typeface="Times New Roman" pitchFamily="18" charset="0"/>
              </a:rPr>
              <a:t>untuk</a:t>
            </a:r>
            <a:r>
              <a:rPr lang="en-US" sz="1600" dirty="0" smtClean="0">
                <a:latin typeface="+mj-lt"/>
                <a:cs typeface="Times New Roman" pitchFamily="18" charset="0"/>
              </a:rPr>
              <a:t> </a:t>
            </a:r>
            <a:r>
              <a:rPr lang="en-US" sz="1600" dirty="0" err="1" smtClean="0">
                <a:latin typeface="+mj-lt"/>
                <a:cs typeface="Times New Roman" pitchFamily="18" charset="0"/>
              </a:rPr>
              <a:t>pertumbuhan</a:t>
            </a:r>
            <a:r>
              <a:rPr lang="en-US" sz="1600" dirty="0" smtClean="0">
                <a:latin typeface="+mj-lt"/>
                <a:cs typeface="Times New Roman" pitchFamily="18" charset="0"/>
              </a:rPr>
              <a:t> </a:t>
            </a:r>
            <a:r>
              <a:rPr lang="en-US" sz="1600" dirty="0" err="1" smtClean="0">
                <a:latin typeface="+mj-lt"/>
                <a:cs typeface="Times New Roman" pitchFamily="18" charset="0"/>
              </a:rPr>
              <a:t>dan</a:t>
            </a:r>
            <a:r>
              <a:rPr lang="en-US" sz="1600" dirty="0" smtClean="0">
                <a:latin typeface="+mj-lt"/>
                <a:cs typeface="Times New Roman" pitchFamily="18" charset="0"/>
              </a:rPr>
              <a:t> </a:t>
            </a:r>
            <a:r>
              <a:rPr lang="en-US" sz="1600" dirty="0" err="1" smtClean="0">
                <a:latin typeface="+mj-lt"/>
                <a:cs typeface="Times New Roman" pitchFamily="18" charset="0"/>
              </a:rPr>
              <a:t>perkembangan</a:t>
            </a:r>
            <a:r>
              <a:rPr lang="en-US" sz="1600" dirty="0" smtClean="0">
                <a:latin typeface="+mj-lt"/>
                <a:cs typeface="Times New Roman" pitchFamily="18" charset="0"/>
              </a:rPr>
              <a:t> </a:t>
            </a:r>
            <a:r>
              <a:rPr lang="en-US" sz="1600" dirty="0" err="1" smtClean="0">
                <a:latin typeface="+mj-lt"/>
                <a:cs typeface="Times New Roman" pitchFamily="18" charset="0"/>
              </a:rPr>
              <a:t>anak-anak</a:t>
            </a:r>
            <a:r>
              <a:rPr lang="en-US" sz="1600" dirty="0" smtClean="0">
                <a:latin typeface="+mj-lt"/>
                <a:cs typeface="Times New Roman" pitchFamily="18" charset="0"/>
              </a:rPr>
              <a:t>, </a:t>
            </a:r>
            <a:r>
              <a:rPr lang="en-US" sz="1600" dirty="0" err="1" smtClean="0">
                <a:latin typeface="+mj-lt"/>
                <a:cs typeface="Times New Roman" pitchFamily="18" charset="0"/>
              </a:rPr>
              <a:t>khususnya</a:t>
            </a:r>
            <a:r>
              <a:rPr lang="en-US" sz="1600" dirty="0" smtClean="0">
                <a:latin typeface="+mj-lt"/>
                <a:cs typeface="Times New Roman" pitchFamily="18" charset="0"/>
              </a:rPr>
              <a:t> </a:t>
            </a:r>
            <a:r>
              <a:rPr lang="en-US" sz="1600" dirty="0" err="1" smtClean="0">
                <a:latin typeface="+mj-lt"/>
                <a:cs typeface="Times New Roman" pitchFamily="18" charset="0"/>
              </a:rPr>
              <a:t>mencegah</a:t>
            </a:r>
            <a:r>
              <a:rPr lang="en-US" sz="1600" dirty="0" smtClean="0">
                <a:latin typeface="+mj-lt"/>
                <a:cs typeface="Times New Roman" pitchFamily="18" charset="0"/>
              </a:rPr>
              <a:t> </a:t>
            </a:r>
            <a:r>
              <a:rPr lang="en-US" sz="1600" dirty="0" err="1" smtClean="0">
                <a:latin typeface="+mj-lt"/>
                <a:cs typeface="Times New Roman" pitchFamily="18" charset="0"/>
              </a:rPr>
              <a:t>pertumbuhan</a:t>
            </a:r>
            <a:r>
              <a:rPr lang="en-US" sz="1600" dirty="0" smtClean="0">
                <a:latin typeface="+mj-lt"/>
                <a:cs typeface="Times New Roman" pitchFamily="18" charset="0"/>
              </a:rPr>
              <a:t> </a:t>
            </a:r>
            <a:r>
              <a:rPr lang="en-US" sz="1600" dirty="0" err="1" smtClean="0">
                <a:latin typeface="+mj-lt"/>
                <a:cs typeface="Times New Roman" pitchFamily="18" charset="0"/>
              </a:rPr>
              <a:t>terhambat</a:t>
            </a:r>
            <a:r>
              <a:rPr lang="en-US" sz="1600" dirty="0" smtClean="0">
                <a:latin typeface="+mj-lt"/>
                <a:cs typeface="Times New Roman" pitchFamily="18" charset="0"/>
              </a:rPr>
              <a:t> </a:t>
            </a:r>
            <a:r>
              <a:rPr lang="en-US" sz="1600" dirty="0" err="1" smtClean="0">
                <a:latin typeface="+mj-lt"/>
                <a:cs typeface="Times New Roman" pitchFamily="18" charset="0"/>
              </a:rPr>
              <a:t>dan</a:t>
            </a:r>
            <a:r>
              <a:rPr lang="en-US" sz="1600" dirty="0" smtClean="0">
                <a:latin typeface="+mj-lt"/>
                <a:cs typeface="Times New Roman" pitchFamily="18" charset="0"/>
              </a:rPr>
              <a:t> </a:t>
            </a:r>
            <a:r>
              <a:rPr lang="en-US" sz="1600" dirty="0" err="1" smtClean="0">
                <a:latin typeface="+mj-lt"/>
                <a:cs typeface="Times New Roman" pitchFamily="18" charset="0"/>
              </a:rPr>
              <a:t>malnutrisi</a:t>
            </a:r>
            <a:r>
              <a:rPr lang="en-US" sz="1600" dirty="0" smtClean="0">
                <a:latin typeface="+mj-lt"/>
                <a:cs typeface="Times New Roman" pitchFamily="18" charset="0"/>
              </a:rPr>
              <a:t> </a:t>
            </a:r>
            <a:r>
              <a:rPr lang="en-US" sz="1600" dirty="0" err="1" smtClean="0">
                <a:latin typeface="+mj-lt"/>
                <a:cs typeface="Times New Roman" pitchFamily="18" charset="0"/>
              </a:rPr>
              <a:t>energi</a:t>
            </a:r>
            <a:r>
              <a:rPr lang="en-US" sz="1600" dirty="0" smtClean="0">
                <a:latin typeface="+mj-lt"/>
                <a:cs typeface="Times New Roman" pitchFamily="18" charset="0"/>
              </a:rPr>
              <a:t> protein. </a:t>
            </a:r>
            <a:r>
              <a:rPr lang="en-US" sz="1600" dirty="0" err="1" smtClean="0">
                <a:latin typeface="+mj-lt"/>
                <a:cs typeface="Times New Roman" pitchFamily="18" charset="0"/>
              </a:rPr>
              <a:t>Pemberian</a:t>
            </a:r>
            <a:r>
              <a:rPr lang="en-US" sz="1600" dirty="0" smtClean="0">
                <a:latin typeface="+mj-lt"/>
                <a:cs typeface="Times New Roman" pitchFamily="18" charset="0"/>
              </a:rPr>
              <a:t> </a:t>
            </a:r>
            <a:r>
              <a:rPr lang="en-US" sz="1600" dirty="0" err="1" smtClean="0">
                <a:latin typeface="+mj-lt"/>
                <a:cs typeface="Times New Roman" pitchFamily="18" charset="0"/>
              </a:rPr>
              <a:t>suplementasi</a:t>
            </a:r>
            <a:r>
              <a:rPr lang="en-US" sz="1600" dirty="0" smtClean="0">
                <a:latin typeface="+mj-lt"/>
                <a:cs typeface="Times New Roman" pitchFamily="18" charset="0"/>
              </a:rPr>
              <a:t> </a:t>
            </a:r>
            <a:r>
              <a:rPr lang="en-US" sz="1600" dirty="0" err="1" smtClean="0">
                <a:latin typeface="+mj-lt"/>
                <a:cs typeface="Times New Roman" pitchFamily="18" charset="0"/>
              </a:rPr>
              <a:t>bubuk</a:t>
            </a:r>
            <a:r>
              <a:rPr lang="en-US" sz="1600" dirty="0" smtClean="0">
                <a:latin typeface="+mj-lt"/>
                <a:cs typeface="Times New Roman" pitchFamily="18" charset="0"/>
              </a:rPr>
              <a:t> </a:t>
            </a:r>
            <a:r>
              <a:rPr lang="en-US" sz="1600" i="1" dirty="0" err="1" smtClean="0">
                <a:latin typeface="+mj-lt"/>
                <a:cs typeface="Times New Roman" pitchFamily="18" charset="0"/>
              </a:rPr>
              <a:t>Moringa</a:t>
            </a:r>
            <a:r>
              <a:rPr lang="en-US" sz="1600" i="1" dirty="0" smtClean="0">
                <a:latin typeface="+mj-lt"/>
                <a:cs typeface="Times New Roman" pitchFamily="18" charset="0"/>
              </a:rPr>
              <a:t> </a:t>
            </a:r>
            <a:r>
              <a:rPr lang="en-US" sz="1600" i="1" dirty="0" err="1" smtClean="0">
                <a:latin typeface="+mj-lt"/>
                <a:cs typeface="Times New Roman" pitchFamily="18" charset="0"/>
              </a:rPr>
              <a:t>oleifera</a:t>
            </a:r>
            <a:r>
              <a:rPr lang="en-US" sz="1600" i="1" dirty="0" smtClean="0">
                <a:latin typeface="+mj-lt"/>
                <a:cs typeface="Times New Roman" pitchFamily="18" charset="0"/>
              </a:rPr>
              <a:t>, </a:t>
            </a:r>
            <a:r>
              <a:rPr lang="en-US" sz="1600" i="1" dirty="0" err="1" smtClean="0">
                <a:latin typeface="+mj-lt"/>
                <a:cs typeface="Times New Roman" pitchFamily="18" charset="0"/>
              </a:rPr>
              <a:t>dengan</a:t>
            </a:r>
            <a:r>
              <a:rPr lang="en-US" sz="1600" i="1" dirty="0" smtClean="0">
                <a:latin typeface="+mj-lt"/>
                <a:cs typeface="Times New Roman" pitchFamily="18" charset="0"/>
              </a:rPr>
              <a:t> </a:t>
            </a:r>
            <a:r>
              <a:rPr lang="en-US" sz="1600" i="1" dirty="0" err="1" smtClean="0">
                <a:latin typeface="+mj-lt"/>
                <a:cs typeface="Times New Roman" pitchFamily="18" charset="0"/>
              </a:rPr>
              <a:t>dosis</a:t>
            </a:r>
            <a:r>
              <a:rPr lang="en-US" sz="1600" i="1" dirty="0" smtClean="0">
                <a:latin typeface="+mj-lt"/>
                <a:cs typeface="Times New Roman" pitchFamily="18" charset="0"/>
              </a:rPr>
              <a:t> 14g </a:t>
            </a:r>
            <a:r>
              <a:rPr lang="en-US" sz="1600" i="1" dirty="0" err="1" smtClean="0">
                <a:latin typeface="+mj-lt"/>
                <a:cs typeface="Times New Roman" pitchFamily="18" charset="0"/>
              </a:rPr>
              <a:t>setiap</a:t>
            </a:r>
            <a:r>
              <a:rPr lang="en-US" sz="1600" i="1" dirty="0" smtClean="0">
                <a:latin typeface="+mj-lt"/>
                <a:cs typeface="Times New Roman" pitchFamily="18" charset="0"/>
              </a:rPr>
              <a:t> </a:t>
            </a:r>
            <a:r>
              <a:rPr lang="en-US" sz="1600" i="1" dirty="0" err="1" smtClean="0">
                <a:latin typeface="+mj-lt"/>
                <a:cs typeface="Times New Roman" pitchFamily="18" charset="0"/>
              </a:rPr>
              <a:t>hari</a:t>
            </a:r>
            <a:r>
              <a:rPr lang="en-US" sz="1600" i="1" dirty="0" smtClean="0">
                <a:latin typeface="+mj-lt"/>
                <a:cs typeface="Times New Roman" pitchFamily="18" charset="0"/>
              </a:rPr>
              <a:t> </a:t>
            </a:r>
            <a:r>
              <a:rPr lang="en-US" sz="1600" i="1" dirty="0" err="1" smtClean="0">
                <a:latin typeface="+mj-lt"/>
                <a:cs typeface="Times New Roman" pitchFamily="18" charset="0"/>
              </a:rPr>
              <a:t>dalam</a:t>
            </a:r>
            <a:r>
              <a:rPr lang="en-US" sz="1600" i="1" dirty="0" smtClean="0">
                <a:latin typeface="+mj-lt"/>
                <a:cs typeface="Times New Roman" pitchFamily="18" charset="0"/>
              </a:rPr>
              <a:t> </a:t>
            </a:r>
            <a:r>
              <a:rPr lang="en-US" sz="1600" i="1" dirty="0" err="1" smtClean="0">
                <a:latin typeface="+mj-lt"/>
                <a:cs typeface="Times New Roman" pitchFamily="18" charset="0"/>
              </a:rPr>
              <a:t>dua</a:t>
            </a:r>
            <a:r>
              <a:rPr lang="en-US" sz="1600" i="1" dirty="0" smtClean="0">
                <a:latin typeface="+mj-lt"/>
                <a:cs typeface="Times New Roman" pitchFamily="18" charset="0"/>
              </a:rPr>
              <a:t> </a:t>
            </a:r>
            <a:r>
              <a:rPr lang="en-US" sz="1600" i="1" dirty="0" err="1" smtClean="0">
                <a:latin typeface="+mj-lt"/>
                <a:cs typeface="Times New Roman" pitchFamily="18" charset="0"/>
              </a:rPr>
              <a:t>dosis</a:t>
            </a:r>
            <a:r>
              <a:rPr lang="en-US" sz="1600" i="1" dirty="0" smtClean="0">
                <a:latin typeface="+mj-lt"/>
                <a:cs typeface="Times New Roman" pitchFamily="18" charset="0"/>
              </a:rPr>
              <a:t> </a:t>
            </a:r>
            <a:r>
              <a:rPr lang="en-US" sz="1600" i="1" dirty="0" err="1" smtClean="0">
                <a:latin typeface="+mj-lt"/>
                <a:cs typeface="Times New Roman" pitchFamily="18" charset="0"/>
              </a:rPr>
              <a:t>terbagi</a:t>
            </a:r>
            <a:r>
              <a:rPr lang="en-US" sz="1600" i="1" dirty="0" smtClean="0">
                <a:latin typeface="+mj-lt"/>
                <a:cs typeface="Times New Roman" pitchFamily="18" charset="0"/>
              </a:rPr>
              <a:t>, </a:t>
            </a:r>
            <a:r>
              <a:rPr lang="en-US" sz="1600" i="1" dirty="0" err="1" smtClean="0">
                <a:latin typeface="+mj-lt"/>
                <a:cs typeface="Times New Roman" pitchFamily="18" charset="0"/>
              </a:rPr>
              <a:t>aman</a:t>
            </a:r>
            <a:r>
              <a:rPr lang="en-US" sz="1600" i="1" dirty="0" smtClean="0">
                <a:latin typeface="+mj-lt"/>
                <a:cs typeface="Times New Roman" pitchFamily="18" charset="0"/>
              </a:rPr>
              <a:t> </a:t>
            </a:r>
            <a:r>
              <a:rPr lang="en-US" sz="1600" i="1" dirty="0" err="1" smtClean="0">
                <a:latin typeface="+mj-lt"/>
                <a:cs typeface="Times New Roman" pitchFamily="18" charset="0"/>
              </a:rPr>
              <a:t>untuk</a:t>
            </a:r>
            <a:r>
              <a:rPr lang="en-US" sz="1600" i="1" dirty="0" smtClean="0">
                <a:latin typeface="+mj-lt"/>
                <a:cs typeface="Times New Roman" pitchFamily="18" charset="0"/>
              </a:rPr>
              <a:t> </a:t>
            </a:r>
            <a:r>
              <a:rPr lang="en-US" sz="1600" i="1" dirty="0" err="1" smtClean="0">
                <a:latin typeface="+mj-lt"/>
                <a:cs typeface="Times New Roman" pitchFamily="18" charset="0"/>
              </a:rPr>
              <a:t>anak-anak</a:t>
            </a:r>
            <a:r>
              <a:rPr lang="en-US" sz="1600" i="1" dirty="0" smtClean="0">
                <a:latin typeface="+mj-lt"/>
                <a:cs typeface="Times New Roman" pitchFamily="18" charset="0"/>
              </a:rPr>
              <a:t> </a:t>
            </a:r>
            <a:r>
              <a:rPr lang="en-US" sz="1600" i="1" dirty="0" err="1" smtClean="0">
                <a:latin typeface="+mj-lt"/>
                <a:cs typeface="Times New Roman" pitchFamily="18" charset="0"/>
              </a:rPr>
              <a:t>dan</a:t>
            </a:r>
            <a:r>
              <a:rPr lang="en-US" sz="1600" i="1" dirty="0" smtClean="0">
                <a:latin typeface="+mj-lt"/>
                <a:cs typeface="Times New Roman" pitchFamily="18" charset="0"/>
              </a:rPr>
              <a:t> </a:t>
            </a:r>
            <a:r>
              <a:rPr lang="en-US" sz="1600" i="1" dirty="0" err="1" smtClean="0">
                <a:latin typeface="+mj-lt"/>
                <a:cs typeface="Times New Roman" pitchFamily="18" charset="0"/>
              </a:rPr>
              <a:t>remaja</a:t>
            </a:r>
            <a:r>
              <a:rPr lang="en-US" sz="1600" i="1" dirty="0" smtClean="0">
                <a:latin typeface="+mj-lt"/>
                <a:cs typeface="Times New Roman" pitchFamily="18" charset="0"/>
              </a:rPr>
              <a:t>, </a:t>
            </a:r>
            <a:r>
              <a:rPr lang="en-US" sz="1600" i="1" dirty="0" err="1" smtClean="0">
                <a:latin typeface="+mj-lt"/>
                <a:cs typeface="Times New Roman" pitchFamily="18" charset="0"/>
              </a:rPr>
              <a:t>baik</a:t>
            </a:r>
            <a:r>
              <a:rPr lang="en-US" sz="1600" i="1" dirty="0" smtClean="0">
                <a:latin typeface="+mj-lt"/>
                <a:cs typeface="Times New Roman" pitchFamily="18" charset="0"/>
              </a:rPr>
              <a:t> </a:t>
            </a:r>
            <a:r>
              <a:rPr lang="en-US" sz="1600" i="1" dirty="0" err="1" smtClean="0">
                <a:latin typeface="+mj-lt"/>
                <a:cs typeface="Times New Roman" pitchFamily="18" charset="0"/>
              </a:rPr>
              <a:t>dalam</a:t>
            </a:r>
            <a:r>
              <a:rPr lang="en-US" sz="1600" i="1" dirty="0" smtClean="0">
                <a:latin typeface="+mj-lt"/>
                <a:cs typeface="Times New Roman" pitchFamily="18" charset="0"/>
              </a:rPr>
              <a:t> </a:t>
            </a:r>
            <a:r>
              <a:rPr lang="en-US" sz="1600" i="1" dirty="0" err="1" smtClean="0">
                <a:latin typeface="+mj-lt"/>
                <a:cs typeface="Times New Roman" pitchFamily="18" charset="0"/>
              </a:rPr>
              <a:t>jangka</a:t>
            </a:r>
            <a:r>
              <a:rPr lang="en-US" sz="1600" i="1" dirty="0" smtClean="0">
                <a:latin typeface="+mj-lt"/>
                <a:cs typeface="Times New Roman" pitchFamily="18" charset="0"/>
              </a:rPr>
              <a:t> </a:t>
            </a:r>
            <a:r>
              <a:rPr lang="en-US" sz="1600" i="1" dirty="0" err="1" smtClean="0">
                <a:latin typeface="+mj-lt"/>
                <a:cs typeface="Times New Roman" pitchFamily="18" charset="0"/>
              </a:rPr>
              <a:t>pendek</a:t>
            </a:r>
            <a:r>
              <a:rPr lang="en-US" sz="1600" i="1" dirty="0" smtClean="0">
                <a:latin typeface="+mj-lt"/>
                <a:cs typeface="Times New Roman" pitchFamily="18" charset="0"/>
              </a:rPr>
              <a:t> </a:t>
            </a:r>
            <a:r>
              <a:rPr lang="en-US" sz="1600" i="1" dirty="0" err="1" smtClean="0">
                <a:latin typeface="+mj-lt"/>
                <a:cs typeface="Times New Roman" pitchFamily="18" charset="0"/>
              </a:rPr>
              <a:t>maupun</a:t>
            </a:r>
            <a:r>
              <a:rPr lang="en-US" sz="1600" i="1" dirty="0" smtClean="0">
                <a:latin typeface="+mj-lt"/>
                <a:cs typeface="Times New Roman" pitchFamily="18" charset="0"/>
              </a:rPr>
              <a:t> </a:t>
            </a:r>
            <a:r>
              <a:rPr lang="en-US" sz="1600" i="1" dirty="0" err="1" smtClean="0">
                <a:latin typeface="+mj-lt"/>
                <a:cs typeface="Times New Roman" pitchFamily="18" charset="0"/>
              </a:rPr>
              <a:t>jangka</a:t>
            </a:r>
            <a:r>
              <a:rPr lang="en-US" sz="1600" i="1" dirty="0" smtClean="0">
                <a:latin typeface="+mj-lt"/>
                <a:cs typeface="Times New Roman" pitchFamily="18" charset="0"/>
              </a:rPr>
              <a:t> </a:t>
            </a:r>
            <a:r>
              <a:rPr lang="en-US" sz="1600" i="1" dirty="0" err="1" smtClean="0">
                <a:latin typeface="+mj-lt"/>
                <a:cs typeface="Times New Roman" pitchFamily="18" charset="0"/>
              </a:rPr>
              <a:t>panjang</a:t>
            </a:r>
            <a:r>
              <a:rPr lang="en-US" sz="1600" i="1" dirty="0" smtClean="0">
                <a:latin typeface="+mj-lt"/>
                <a:cs typeface="Times New Roman" pitchFamily="18" charset="0"/>
              </a:rPr>
              <a:t> (</a:t>
            </a:r>
            <a:r>
              <a:rPr lang="en-US" sz="1600" i="1" dirty="0" err="1" smtClean="0">
                <a:latin typeface="+mj-lt"/>
                <a:cs typeface="Times New Roman" pitchFamily="18" charset="0"/>
              </a:rPr>
              <a:t>Barichella</a:t>
            </a:r>
            <a:r>
              <a:rPr lang="en-US" sz="1600" i="1" dirty="0" smtClean="0">
                <a:latin typeface="+mj-lt"/>
                <a:cs typeface="Times New Roman" pitchFamily="18" charset="0"/>
              </a:rPr>
              <a:t>, et al., 2018</a:t>
            </a:r>
            <a:r>
              <a:rPr lang="en-US" sz="1600" i="1" dirty="0" smtClean="0">
                <a:latin typeface="+mj-lt"/>
                <a:cs typeface="Times New Roman" pitchFamily="18" charset="0"/>
              </a:rPr>
              <a:t>).</a:t>
            </a:r>
            <a:r>
              <a:rPr lang="en-US" sz="1600" dirty="0" smtClean="0">
                <a:latin typeface="+mj-lt"/>
                <a:cs typeface="Times New Roman" pitchFamily="18" charset="0"/>
              </a:rPr>
              <a:t> </a:t>
            </a:r>
            <a:r>
              <a:rPr lang="en-US" sz="1600" dirty="0" err="1" smtClean="0">
                <a:latin typeface="+mj-lt"/>
                <a:cs typeface="Times New Roman" pitchFamily="18" charset="0"/>
              </a:rPr>
              <a:t>Pemberian</a:t>
            </a:r>
            <a:r>
              <a:rPr lang="en-US" sz="1600" dirty="0" smtClean="0">
                <a:latin typeface="+mj-lt"/>
                <a:cs typeface="Times New Roman" pitchFamily="18" charset="0"/>
              </a:rPr>
              <a:t> </a:t>
            </a:r>
            <a:r>
              <a:rPr lang="en-US" sz="1600" dirty="0" err="1" smtClean="0">
                <a:latin typeface="+mj-lt"/>
                <a:cs typeface="Times New Roman" pitchFamily="18" charset="0"/>
              </a:rPr>
              <a:t>ekstrak</a:t>
            </a:r>
            <a:r>
              <a:rPr lang="en-US" sz="1600" dirty="0" smtClean="0">
                <a:latin typeface="+mj-lt"/>
                <a:cs typeface="Times New Roman" pitchFamily="18" charset="0"/>
              </a:rPr>
              <a:t> </a:t>
            </a:r>
            <a:r>
              <a:rPr lang="en-US" sz="1600" dirty="0" err="1" smtClean="0">
                <a:latin typeface="+mj-lt"/>
                <a:cs typeface="Times New Roman" pitchFamily="18" charset="0"/>
              </a:rPr>
              <a:t>moringa</a:t>
            </a:r>
            <a:r>
              <a:rPr lang="en-US" sz="1600" dirty="0" smtClean="0">
                <a:latin typeface="+mj-lt"/>
                <a:cs typeface="Times New Roman" pitchFamily="18" charset="0"/>
              </a:rPr>
              <a:t> </a:t>
            </a:r>
            <a:r>
              <a:rPr lang="en-US" sz="1600" dirty="0" err="1" smtClean="0">
                <a:latin typeface="+mj-lt"/>
                <a:cs typeface="Times New Roman" pitchFamily="18" charset="0"/>
              </a:rPr>
              <a:t>oleifera</a:t>
            </a:r>
            <a:r>
              <a:rPr lang="en-US" sz="1600" dirty="0" smtClean="0">
                <a:latin typeface="+mj-lt"/>
                <a:cs typeface="Times New Roman" pitchFamily="18" charset="0"/>
              </a:rPr>
              <a:t> </a:t>
            </a:r>
            <a:r>
              <a:rPr lang="en-US" sz="1600" dirty="0" err="1" smtClean="0">
                <a:latin typeface="+mj-lt"/>
                <a:cs typeface="Times New Roman" pitchFamily="18" charset="0"/>
              </a:rPr>
              <a:t>kepada</a:t>
            </a:r>
            <a:r>
              <a:rPr lang="en-US" sz="1600" dirty="0" smtClean="0">
                <a:latin typeface="+mj-lt"/>
                <a:cs typeface="Times New Roman" pitchFamily="18" charset="0"/>
              </a:rPr>
              <a:t> </a:t>
            </a:r>
            <a:r>
              <a:rPr lang="en-US" sz="1600" dirty="0" err="1" smtClean="0">
                <a:latin typeface="+mj-lt"/>
                <a:cs typeface="Times New Roman" pitchFamily="18" charset="0"/>
              </a:rPr>
              <a:t>balita</a:t>
            </a:r>
            <a:r>
              <a:rPr lang="en-US" sz="1600" dirty="0" smtClean="0">
                <a:latin typeface="+mj-lt"/>
                <a:cs typeface="Times New Roman" pitchFamily="18" charset="0"/>
              </a:rPr>
              <a:t> </a:t>
            </a:r>
            <a:r>
              <a:rPr lang="en-US" sz="1600" dirty="0" err="1" smtClean="0">
                <a:latin typeface="+mj-lt"/>
                <a:cs typeface="Times New Roman" pitchFamily="18" charset="0"/>
              </a:rPr>
              <a:t>dengan</a:t>
            </a:r>
            <a:r>
              <a:rPr lang="en-US" sz="1600" dirty="0" smtClean="0">
                <a:latin typeface="+mj-lt"/>
                <a:cs typeface="Times New Roman" pitchFamily="18" charset="0"/>
              </a:rPr>
              <a:t> </a:t>
            </a:r>
            <a:r>
              <a:rPr lang="en-US" sz="1600" dirty="0" err="1" smtClean="0">
                <a:latin typeface="+mj-lt"/>
                <a:cs typeface="Times New Roman" pitchFamily="18" charset="0"/>
              </a:rPr>
              <a:t>cara</a:t>
            </a:r>
            <a:r>
              <a:rPr lang="en-US" sz="1600" dirty="0" smtClean="0">
                <a:latin typeface="+mj-lt"/>
                <a:cs typeface="Times New Roman" pitchFamily="18" charset="0"/>
              </a:rPr>
              <a:t> </a:t>
            </a:r>
            <a:r>
              <a:rPr lang="en-US" sz="1600" dirty="0" err="1" smtClean="0">
                <a:latin typeface="+mj-lt"/>
                <a:cs typeface="Times New Roman" pitchFamily="18" charset="0"/>
              </a:rPr>
              <a:t>di</a:t>
            </a:r>
            <a:r>
              <a:rPr lang="en-US" sz="1600" dirty="0" smtClean="0">
                <a:latin typeface="+mj-lt"/>
                <a:cs typeface="Times New Roman" pitchFamily="18" charset="0"/>
              </a:rPr>
              <a:t> </a:t>
            </a:r>
            <a:r>
              <a:rPr lang="en-US" sz="1600" dirty="0" err="1" smtClean="0">
                <a:latin typeface="+mj-lt"/>
                <a:cs typeface="Times New Roman" pitchFamily="18" charset="0"/>
              </a:rPr>
              <a:t>campur</a:t>
            </a:r>
            <a:r>
              <a:rPr lang="en-US" sz="1600" dirty="0" smtClean="0">
                <a:latin typeface="+mj-lt"/>
                <a:cs typeface="Times New Roman" pitchFamily="18" charset="0"/>
              </a:rPr>
              <a:t> </a:t>
            </a:r>
            <a:r>
              <a:rPr lang="en-US" sz="1600" dirty="0" err="1" smtClean="0">
                <a:latin typeface="+mj-lt"/>
                <a:cs typeface="Times New Roman" pitchFamily="18" charset="0"/>
              </a:rPr>
              <a:t>dengan</a:t>
            </a:r>
            <a:r>
              <a:rPr lang="en-US" sz="1600" dirty="0" smtClean="0">
                <a:latin typeface="+mj-lt"/>
                <a:cs typeface="Times New Roman" pitchFamily="18" charset="0"/>
              </a:rPr>
              <a:t> </a:t>
            </a:r>
            <a:r>
              <a:rPr lang="en-US" sz="1600" dirty="0" err="1" smtClean="0">
                <a:latin typeface="+mj-lt"/>
                <a:cs typeface="Times New Roman" pitchFamily="18" charset="0"/>
              </a:rPr>
              <a:t>makanan</a:t>
            </a:r>
            <a:r>
              <a:rPr lang="en-US" sz="1600" dirty="0" smtClean="0">
                <a:latin typeface="+mj-lt"/>
                <a:cs typeface="Times New Roman" pitchFamily="18" charset="0"/>
              </a:rPr>
              <a:t> </a:t>
            </a:r>
            <a:r>
              <a:rPr lang="en-US" sz="1600" dirty="0" err="1" smtClean="0">
                <a:latin typeface="+mj-lt"/>
                <a:cs typeface="Times New Roman" pitchFamily="18" charset="0"/>
              </a:rPr>
              <a:t>atau</a:t>
            </a:r>
            <a:r>
              <a:rPr lang="en-US" sz="1600" dirty="0" smtClean="0">
                <a:latin typeface="+mj-lt"/>
                <a:cs typeface="Times New Roman" pitchFamily="18" charset="0"/>
              </a:rPr>
              <a:t> </a:t>
            </a:r>
            <a:r>
              <a:rPr lang="en-US" sz="1600" dirty="0" err="1" smtClean="0">
                <a:latin typeface="+mj-lt"/>
                <a:cs typeface="Times New Roman" pitchFamily="18" charset="0"/>
              </a:rPr>
              <a:t>langsung</a:t>
            </a:r>
            <a:r>
              <a:rPr lang="en-US" sz="1600" dirty="0" smtClean="0">
                <a:latin typeface="+mj-lt"/>
                <a:cs typeface="Times New Roman" pitchFamily="18" charset="0"/>
              </a:rPr>
              <a:t> </a:t>
            </a:r>
            <a:r>
              <a:rPr lang="en-US" sz="1600" dirty="0" err="1" smtClean="0">
                <a:latin typeface="+mj-lt"/>
                <a:cs typeface="Times New Roman" pitchFamily="18" charset="0"/>
              </a:rPr>
              <a:t>di</a:t>
            </a:r>
            <a:r>
              <a:rPr lang="en-US" sz="1600" dirty="0" smtClean="0">
                <a:latin typeface="+mj-lt"/>
                <a:cs typeface="Times New Roman" pitchFamily="18" charset="0"/>
              </a:rPr>
              <a:t> </a:t>
            </a:r>
            <a:r>
              <a:rPr lang="en-US" sz="1600" dirty="0" err="1" smtClean="0">
                <a:latin typeface="+mj-lt"/>
                <a:cs typeface="Times New Roman" pitchFamily="18" charset="0"/>
              </a:rPr>
              <a:t>konsumsi</a:t>
            </a:r>
            <a:r>
              <a:rPr lang="en-US" sz="1600" dirty="0" smtClean="0">
                <a:latin typeface="+mj-lt"/>
                <a:cs typeface="Times New Roman" pitchFamily="18" charset="0"/>
              </a:rPr>
              <a:t> </a:t>
            </a:r>
            <a:r>
              <a:rPr lang="en-US" sz="1600" dirty="0" err="1" smtClean="0">
                <a:latin typeface="+mj-lt"/>
                <a:cs typeface="Times New Roman" pitchFamily="18" charset="0"/>
              </a:rPr>
              <a:t>dengan</a:t>
            </a:r>
            <a:r>
              <a:rPr lang="en-US" sz="1600" dirty="0" smtClean="0">
                <a:latin typeface="+mj-lt"/>
                <a:cs typeface="Times New Roman" pitchFamily="18" charset="0"/>
              </a:rPr>
              <a:t> air </a:t>
            </a:r>
            <a:r>
              <a:rPr lang="en-US" sz="1600" dirty="0" err="1" smtClean="0">
                <a:latin typeface="+mj-lt"/>
                <a:cs typeface="Times New Roman" pitchFamily="18" charset="0"/>
              </a:rPr>
              <a:t>putih</a:t>
            </a:r>
            <a:r>
              <a:rPr lang="en-US" sz="1600" dirty="0" smtClean="0">
                <a:latin typeface="+mj-lt"/>
                <a:cs typeface="Times New Roman" pitchFamily="18" charset="0"/>
              </a:rPr>
              <a:t> </a:t>
            </a:r>
            <a:r>
              <a:rPr lang="en-US" sz="1600" dirty="0" err="1" smtClean="0">
                <a:latin typeface="+mj-lt"/>
                <a:cs typeface="Times New Roman" pitchFamily="18" charset="0"/>
              </a:rPr>
              <a:t>atau</a:t>
            </a:r>
            <a:r>
              <a:rPr lang="en-US" sz="1600" dirty="0" smtClean="0">
                <a:latin typeface="+mj-lt"/>
                <a:cs typeface="Times New Roman" pitchFamily="18" charset="0"/>
              </a:rPr>
              <a:t> air </a:t>
            </a:r>
            <a:r>
              <a:rPr lang="en-US" sz="1600" dirty="0" err="1" smtClean="0">
                <a:latin typeface="+mj-lt"/>
                <a:cs typeface="Times New Roman" pitchFamily="18" charset="0"/>
              </a:rPr>
              <a:t>jeruk</a:t>
            </a:r>
            <a:r>
              <a:rPr lang="en-US" sz="1600" dirty="0" smtClean="0">
                <a:latin typeface="+mj-lt"/>
                <a:cs typeface="Times New Roman" pitchFamily="18" charset="0"/>
              </a:rPr>
              <a:t>. </a:t>
            </a:r>
            <a:r>
              <a:rPr lang="en-US" sz="1600" dirty="0" err="1" smtClean="0">
                <a:latin typeface="+mj-lt"/>
                <a:cs typeface="Times New Roman" pitchFamily="18" charset="0"/>
              </a:rPr>
              <a:t>Pemberian</a:t>
            </a:r>
            <a:r>
              <a:rPr lang="en-US" sz="1600" dirty="0" smtClean="0">
                <a:latin typeface="+mj-lt"/>
                <a:cs typeface="Times New Roman" pitchFamily="18" charset="0"/>
              </a:rPr>
              <a:t> </a:t>
            </a:r>
            <a:r>
              <a:rPr lang="en-US" sz="1600" dirty="0" err="1" smtClean="0">
                <a:latin typeface="+mj-lt"/>
                <a:cs typeface="Times New Roman" pitchFamily="18" charset="0"/>
              </a:rPr>
              <a:t>tidak</a:t>
            </a:r>
            <a:r>
              <a:rPr lang="en-US" sz="1600" dirty="0" smtClean="0">
                <a:latin typeface="+mj-lt"/>
                <a:cs typeface="Times New Roman" pitchFamily="18" charset="0"/>
              </a:rPr>
              <a:t> </a:t>
            </a:r>
            <a:r>
              <a:rPr lang="en-US" sz="1600" dirty="0" err="1" smtClean="0">
                <a:latin typeface="+mj-lt"/>
                <a:cs typeface="Times New Roman" pitchFamily="18" charset="0"/>
              </a:rPr>
              <a:t>dianjurkan</a:t>
            </a:r>
            <a:r>
              <a:rPr lang="en-US" sz="1600" dirty="0" smtClean="0">
                <a:latin typeface="+mj-lt"/>
                <a:cs typeface="Times New Roman" pitchFamily="18" charset="0"/>
              </a:rPr>
              <a:t> </a:t>
            </a:r>
            <a:r>
              <a:rPr lang="en-US" sz="1600" dirty="0" err="1" smtClean="0">
                <a:latin typeface="+mj-lt"/>
                <a:cs typeface="Times New Roman" pitchFamily="18" charset="0"/>
              </a:rPr>
              <a:t>menggunakan</a:t>
            </a:r>
            <a:r>
              <a:rPr lang="en-US" sz="1600" dirty="0" smtClean="0">
                <a:latin typeface="+mj-lt"/>
                <a:cs typeface="Times New Roman" pitchFamily="18" charset="0"/>
              </a:rPr>
              <a:t> air </a:t>
            </a:r>
            <a:r>
              <a:rPr lang="en-US" sz="1600" dirty="0" err="1" smtClean="0">
                <a:latin typeface="+mj-lt"/>
                <a:cs typeface="Times New Roman" pitchFamily="18" charset="0"/>
              </a:rPr>
              <a:t>teh</a:t>
            </a:r>
            <a:r>
              <a:rPr lang="en-US" sz="1600" dirty="0" smtClean="0">
                <a:latin typeface="+mj-lt"/>
                <a:cs typeface="Times New Roman" pitchFamily="18" charset="0"/>
              </a:rPr>
              <a:t>, </a:t>
            </a:r>
            <a:r>
              <a:rPr lang="en-US" sz="1600" dirty="0" err="1" smtClean="0">
                <a:latin typeface="+mj-lt"/>
                <a:cs typeface="Times New Roman" pitchFamily="18" charset="0"/>
              </a:rPr>
              <a:t>cokelat</a:t>
            </a:r>
            <a:r>
              <a:rPr lang="en-US" sz="1600" dirty="0" smtClean="0">
                <a:latin typeface="+mj-lt"/>
                <a:cs typeface="Times New Roman" pitchFamily="18" charset="0"/>
              </a:rPr>
              <a:t>, </a:t>
            </a:r>
            <a:r>
              <a:rPr lang="en-US" sz="1600" dirty="0" err="1" smtClean="0">
                <a:latin typeface="+mj-lt"/>
                <a:cs typeface="Times New Roman" pitchFamily="18" charset="0"/>
              </a:rPr>
              <a:t>susu</a:t>
            </a:r>
            <a:r>
              <a:rPr lang="en-US" sz="1600" dirty="0" smtClean="0">
                <a:latin typeface="+mj-lt"/>
                <a:cs typeface="Times New Roman" pitchFamily="18" charset="0"/>
              </a:rPr>
              <a:t> </a:t>
            </a:r>
            <a:r>
              <a:rPr lang="en-US" sz="1600" dirty="0" err="1" smtClean="0">
                <a:latin typeface="+mj-lt"/>
                <a:cs typeface="Times New Roman" pitchFamily="18" charset="0"/>
              </a:rPr>
              <a:t>atau</a:t>
            </a:r>
            <a:r>
              <a:rPr lang="en-US" sz="1600" dirty="0" smtClean="0">
                <a:latin typeface="+mj-lt"/>
                <a:cs typeface="Times New Roman" pitchFamily="18" charset="0"/>
              </a:rPr>
              <a:t> kopi </a:t>
            </a:r>
            <a:r>
              <a:rPr lang="en-US" sz="1600" dirty="0" err="1" smtClean="0">
                <a:latin typeface="+mj-lt"/>
                <a:cs typeface="Times New Roman" pitchFamily="18" charset="0"/>
              </a:rPr>
              <a:t>dikarenakan</a:t>
            </a:r>
            <a:r>
              <a:rPr lang="en-US" sz="1600" dirty="0" smtClean="0">
                <a:latin typeface="+mj-lt"/>
                <a:cs typeface="Times New Roman" pitchFamily="18" charset="0"/>
              </a:rPr>
              <a:t> </a:t>
            </a:r>
            <a:r>
              <a:rPr lang="en-US" sz="1600" dirty="0" err="1" smtClean="0">
                <a:latin typeface="+mj-lt"/>
                <a:cs typeface="Times New Roman" pitchFamily="18" charset="0"/>
              </a:rPr>
              <a:t>dapat</a:t>
            </a:r>
            <a:r>
              <a:rPr lang="en-US" sz="1600" dirty="0" smtClean="0">
                <a:latin typeface="+mj-lt"/>
                <a:cs typeface="Times New Roman" pitchFamily="18" charset="0"/>
              </a:rPr>
              <a:t> </a:t>
            </a:r>
            <a:r>
              <a:rPr lang="en-US" sz="1600" dirty="0" err="1" smtClean="0">
                <a:latin typeface="+mj-lt"/>
                <a:cs typeface="Times New Roman" pitchFamily="18" charset="0"/>
              </a:rPr>
              <a:t>menghambat</a:t>
            </a:r>
            <a:r>
              <a:rPr lang="en-US" sz="1600" dirty="0" smtClean="0">
                <a:latin typeface="+mj-lt"/>
                <a:cs typeface="Times New Roman" pitchFamily="18" charset="0"/>
              </a:rPr>
              <a:t> </a:t>
            </a:r>
            <a:r>
              <a:rPr lang="en-US" sz="1600" dirty="0" err="1" smtClean="0">
                <a:latin typeface="+mj-lt"/>
                <a:cs typeface="Times New Roman" pitchFamily="18" charset="0"/>
              </a:rPr>
              <a:t>zatzat</a:t>
            </a:r>
            <a:r>
              <a:rPr lang="en-US" sz="1600" dirty="0" smtClean="0">
                <a:latin typeface="+mj-lt"/>
                <a:cs typeface="Times New Roman" pitchFamily="18" charset="0"/>
              </a:rPr>
              <a:t> yang </a:t>
            </a:r>
            <a:r>
              <a:rPr lang="en-US" sz="1600" dirty="0" err="1" smtClean="0">
                <a:latin typeface="+mj-lt"/>
                <a:cs typeface="Times New Roman" pitchFamily="18" charset="0"/>
              </a:rPr>
              <a:t>terdapat</a:t>
            </a:r>
            <a:r>
              <a:rPr lang="en-US" sz="1600" dirty="0" smtClean="0">
                <a:latin typeface="+mj-lt"/>
                <a:cs typeface="Times New Roman" pitchFamily="18" charset="0"/>
              </a:rPr>
              <a:t> </a:t>
            </a:r>
            <a:r>
              <a:rPr lang="en-US" sz="1600" dirty="0" err="1" smtClean="0">
                <a:latin typeface="+mj-lt"/>
                <a:cs typeface="Times New Roman" pitchFamily="18" charset="0"/>
              </a:rPr>
              <a:t>dalam</a:t>
            </a:r>
            <a:r>
              <a:rPr lang="en-US" sz="1600" dirty="0" smtClean="0">
                <a:latin typeface="+mj-lt"/>
                <a:cs typeface="Times New Roman" pitchFamily="18" charset="0"/>
              </a:rPr>
              <a:t> </a:t>
            </a:r>
            <a:r>
              <a:rPr lang="en-US" sz="1600" dirty="0" err="1" smtClean="0">
                <a:latin typeface="+mj-lt"/>
                <a:cs typeface="Times New Roman" pitchFamily="18" charset="0"/>
              </a:rPr>
              <a:t>ekstrak</a:t>
            </a:r>
            <a:r>
              <a:rPr lang="en-US" sz="1600" dirty="0" smtClean="0">
                <a:latin typeface="+mj-lt"/>
                <a:cs typeface="Times New Roman" pitchFamily="18" charset="0"/>
              </a:rPr>
              <a:t> </a:t>
            </a:r>
            <a:r>
              <a:rPr lang="en-US" sz="1600" dirty="0" err="1" smtClean="0">
                <a:latin typeface="+mj-lt"/>
                <a:cs typeface="Times New Roman" pitchFamily="18" charset="0"/>
              </a:rPr>
              <a:t>moringa</a:t>
            </a:r>
            <a:r>
              <a:rPr lang="en-US" sz="1600" dirty="0" smtClean="0">
                <a:latin typeface="+mj-lt"/>
                <a:cs typeface="Times New Roman" pitchFamily="18" charset="0"/>
              </a:rPr>
              <a:t> </a:t>
            </a:r>
            <a:r>
              <a:rPr lang="en-US" sz="1600" dirty="0" err="1" smtClean="0">
                <a:latin typeface="+mj-lt"/>
                <a:cs typeface="Times New Roman" pitchFamily="18" charset="0"/>
              </a:rPr>
              <a:t>oleifera</a:t>
            </a:r>
            <a:r>
              <a:rPr lang="en-US" sz="1600" dirty="0" smtClean="0">
                <a:latin typeface="+mj-lt"/>
                <a:cs typeface="Times New Roman" pitchFamily="18" charset="0"/>
              </a:rPr>
              <a:t> </a:t>
            </a:r>
            <a:r>
              <a:rPr lang="en-US" sz="1600" dirty="0" err="1" smtClean="0">
                <a:latin typeface="+mj-lt"/>
                <a:cs typeface="Times New Roman" pitchFamily="18" charset="0"/>
              </a:rPr>
              <a:t>khususn</a:t>
            </a:r>
            <a:r>
              <a:rPr lang="en-US" sz="1600" dirty="0" err="1" smtClean="0">
                <a:latin typeface="Times New Roman" pitchFamily="18" charset="0"/>
                <a:cs typeface="Times New Roman" pitchFamily="18" charset="0"/>
              </a:rPr>
              <a:t>ya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tingginya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kadar</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kalsium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Tekle</a:t>
            </a:r>
            <a:r>
              <a:rPr lang="en-US" sz="1600" dirty="0" smtClean="0">
                <a:latin typeface="Times New Roman" pitchFamily="18" charset="0"/>
                <a:cs typeface="Times New Roman" pitchFamily="18" charset="0"/>
              </a:rPr>
              <a:t> et al, 2015). </a:t>
            </a:r>
            <a:r>
              <a:rPr lang="en-US" sz="1600" i="1" dirty="0" smtClean="0">
                <a:latin typeface="Times New Roman" pitchFamily="18" charset="0"/>
                <a:cs typeface="Times New Roman" pitchFamily="18" charset="0"/>
              </a:rPr>
              <a:t> </a:t>
            </a:r>
            <a:endParaRPr lang="en-US" sz="1600" i="1" dirty="0" smtClean="0">
              <a:latin typeface="Times New Roman" pitchFamily="18" charset="0"/>
              <a:cs typeface="Times New Roman" pitchFamily="18" charset="0"/>
            </a:endParaRPr>
          </a:p>
          <a:p>
            <a:endParaRPr lang="en-US" sz="1600" dirty="0"/>
          </a:p>
        </p:txBody>
      </p:sp>
    </p:spTree>
  </p:cSld>
  <p:clrMapOvr>
    <a:masterClrMapping/>
  </p:clrMapOvr>
  <p:transition>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SIMPULAN</a:t>
            </a:r>
            <a:endParaRPr lang="en-US" dirty="0"/>
          </a:p>
        </p:txBody>
      </p:sp>
      <p:sp>
        <p:nvSpPr>
          <p:cNvPr id="3" name="Content Placeholder 2"/>
          <p:cNvSpPr>
            <a:spLocks noGrp="1"/>
          </p:cNvSpPr>
          <p:nvPr>
            <p:ph idx="1"/>
          </p:nvPr>
        </p:nvSpPr>
        <p:spPr>
          <a:xfrm>
            <a:off x="457200" y="1524000"/>
            <a:ext cx="8229600" cy="4526280"/>
          </a:xfrm>
        </p:spPr>
        <p:txBody>
          <a:bodyPr>
            <a:noAutofit/>
          </a:bodyPr>
          <a:lstStyle/>
          <a:p>
            <a:r>
              <a:rPr lang="en-US" sz="2400" dirty="0" err="1" smtClean="0">
                <a:latin typeface="+mj-lt"/>
              </a:rPr>
              <a:t>Kandungan</a:t>
            </a:r>
            <a:r>
              <a:rPr lang="en-US" sz="2400" dirty="0" smtClean="0">
                <a:latin typeface="+mj-lt"/>
              </a:rPr>
              <a:t> </a:t>
            </a:r>
            <a:r>
              <a:rPr lang="en-US" sz="2400" dirty="0" err="1" smtClean="0">
                <a:latin typeface="+mj-lt"/>
              </a:rPr>
              <a:t>energi</a:t>
            </a:r>
            <a:r>
              <a:rPr lang="en-US" sz="2400" dirty="0" smtClean="0">
                <a:latin typeface="+mj-lt"/>
              </a:rPr>
              <a:t>, protein, </a:t>
            </a:r>
            <a:r>
              <a:rPr lang="en-US" sz="2400" dirty="0" err="1" smtClean="0">
                <a:latin typeface="+mj-lt"/>
              </a:rPr>
              <a:t>dan</a:t>
            </a:r>
            <a:r>
              <a:rPr lang="en-US" sz="2400" dirty="0" smtClean="0">
                <a:latin typeface="+mj-lt"/>
              </a:rPr>
              <a:t> </a:t>
            </a:r>
            <a:r>
              <a:rPr lang="en-US" sz="2400" dirty="0" err="1" smtClean="0">
                <a:latin typeface="+mj-lt"/>
              </a:rPr>
              <a:t>kalsium</a:t>
            </a:r>
            <a:r>
              <a:rPr lang="en-US" sz="2400" dirty="0" smtClean="0">
                <a:latin typeface="+mj-lt"/>
              </a:rPr>
              <a:t> </a:t>
            </a:r>
          </a:p>
          <a:p>
            <a:r>
              <a:rPr lang="en-US" sz="2400" dirty="0" err="1" smtClean="0">
                <a:latin typeface="+mj-lt"/>
              </a:rPr>
              <a:t>pada</a:t>
            </a:r>
            <a:r>
              <a:rPr lang="en-US" sz="2400" dirty="0" smtClean="0">
                <a:latin typeface="+mj-lt"/>
              </a:rPr>
              <a:t> </a:t>
            </a:r>
            <a:r>
              <a:rPr lang="en-US" sz="2400" i="1" dirty="0" err="1" smtClean="0">
                <a:latin typeface="+mj-lt"/>
              </a:rPr>
              <a:t>Moringa</a:t>
            </a:r>
            <a:r>
              <a:rPr lang="en-US" sz="2400" i="1" dirty="0" smtClean="0">
                <a:latin typeface="+mj-lt"/>
              </a:rPr>
              <a:t> </a:t>
            </a:r>
            <a:r>
              <a:rPr lang="en-US" sz="2400" i="1" dirty="0" err="1" smtClean="0">
                <a:latin typeface="+mj-lt"/>
              </a:rPr>
              <a:t>oleifera</a:t>
            </a:r>
            <a:r>
              <a:rPr lang="en-US" sz="2400" i="1" dirty="0" smtClean="0">
                <a:latin typeface="+mj-lt"/>
              </a:rPr>
              <a:t> </a:t>
            </a:r>
            <a:r>
              <a:rPr lang="en-US" sz="2400" i="1" dirty="0" err="1" smtClean="0">
                <a:latin typeface="+mj-lt"/>
              </a:rPr>
              <a:t>membuat</a:t>
            </a:r>
            <a:r>
              <a:rPr lang="en-US" sz="2400" i="1" dirty="0" smtClean="0">
                <a:latin typeface="+mj-lt"/>
              </a:rPr>
              <a:t> </a:t>
            </a:r>
            <a:r>
              <a:rPr lang="en-US" sz="2400" i="1" dirty="0" err="1" smtClean="0">
                <a:latin typeface="+mj-lt"/>
              </a:rPr>
              <a:t>tanaman</a:t>
            </a:r>
            <a:r>
              <a:rPr lang="en-US" sz="2400" i="1" dirty="0" smtClean="0">
                <a:latin typeface="+mj-lt"/>
              </a:rPr>
              <a:t> </a:t>
            </a:r>
            <a:r>
              <a:rPr lang="en-US" sz="2400" i="1" dirty="0" err="1" smtClean="0">
                <a:latin typeface="+mj-lt"/>
              </a:rPr>
              <a:t>tersebut</a:t>
            </a:r>
            <a:r>
              <a:rPr lang="en-US" sz="2400" i="1" dirty="0" smtClean="0">
                <a:latin typeface="+mj-lt"/>
              </a:rPr>
              <a:t> </a:t>
            </a:r>
            <a:r>
              <a:rPr lang="en-US" sz="2400" i="1" dirty="0" err="1" smtClean="0">
                <a:latin typeface="+mj-lt"/>
              </a:rPr>
              <a:t>sebagai</a:t>
            </a:r>
            <a:r>
              <a:rPr lang="en-US" sz="2400" i="1" dirty="0" smtClean="0">
                <a:latin typeface="+mj-lt"/>
              </a:rPr>
              <a:t> </a:t>
            </a:r>
            <a:r>
              <a:rPr lang="en-US" sz="2400" i="1" dirty="0" err="1" smtClean="0">
                <a:latin typeface="+mj-lt"/>
              </a:rPr>
              <a:t>pilihan</a:t>
            </a:r>
            <a:r>
              <a:rPr lang="en-US" sz="2400" i="1" dirty="0" smtClean="0">
                <a:latin typeface="+mj-lt"/>
              </a:rPr>
              <a:t> </a:t>
            </a:r>
            <a:r>
              <a:rPr lang="en-US" sz="2400" i="1" dirty="0" err="1" smtClean="0">
                <a:latin typeface="+mj-lt"/>
              </a:rPr>
              <a:t>bahan</a:t>
            </a:r>
            <a:r>
              <a:rPr lang="en-US" sz="2400" i="1" dirty="0" smtClean="0">
                <a:latin typeface="+mj-lt"/>
              </a:rPr>
              <a:t> </a:t>
            </a:r>
            <a:r>
              <a:rPr lang="en-US" sz="2400" i="1" dirty="0" err="1" smtClean="0">
                <a:latin typeface="+mj-lt"/>
              </a:rPr>
              <a:t>makanan</a:t>
            </a:r>
            <a:r>
              <a:rPr lang="en-US" sz="2400" i="1" dirty="0" smtClean="0">
                <a:latin typeface="+mj-lt"/>
              </a:rPr>
              <a:t> </a:t>
            </a:r>
            <a:r>
              <a:rPr lang="en-US" sz="2400" i="1" dirty="0" err="1" smtClean="0">
                <a:latin typeface="+mj-lt"/>
              </a:rPr>
              <a:t>tambahan</a:t>
            </a:r>
            <a:r>
              <a:rPr lang="en-US" sz="2400" i="1" dirty="0" smtClean="0">
                <a:latin typeface="+mj-lt"/>
              </a:rPr>
              <a:t> yang </a:t>
            </a:r>
            <a:r>
              <a:rPr lang="en-US" sz="2400" i="1" dirty="0" err="1" smtClean="0">
                <a:latin typeface="+mj-lt"/>
              </a:rPr>
              <a:t>dapat</a:t>
            </a:r>
            <a:r>
              <a:rPr lang="en-US" sz="2400" i="1" dirty="0" smtClean="0">
                <a:latin typeface="+mj-lt"/>
              </a:rPr>
              <a:t> </a:t>
            </a:r>
            <a:r>
              <a:rPr lang="en-US" sz="2400" i="1" dirty="0" err="1" smtClean="0">
                <a:latin typeface="+mj-lt"/>
              </a:rPr>
              <a:t>mengurangi</a:t>
            </a:r>
            <a:r>
              <a:rPr lang="en-US" sz="2400" i="1" dirty="0" smtClean="0">
                <a:latin typeface="+mj-lt"/>
              </a:rPr>
              <a:t> </a:t>
            </a:r>
            <a:r>
              <a:rPr lang="en-US" sz="2400" i="1" dirty="0" err="1" smtClean="0">
                <a:latin typeface="+mj-lt"/>
              </a:rPr>
              <a:t>risiko</a:t>
            </a:r>
            <a:r>
              <a:rPr lang="en-US" sz="2400" i="1" dirty="0" smtClean="0">
                <a:latin typeface="+mj-lt"/>
              </a:rPr>
              <a:t> stunting </a:t>
            </a:r>
            <a:r>
              <a:rPr lang="en-US" sz="2400" i="1" dirty="0" err="1" smtClean="0">
                <a:latin typeface="+mj-lt"/>
              </a:rPr>
              <a:t>pada</a:t>
            </a:r>
            <a:r>
              <a:rPr lang="en-US" sz="2400" i="1" dirty="0" smtClean="0">
                <a:latin typeface="+mj-lt"/>
              </a:rPr>
              <a:t> </a:t>
            </a:r>
            <a:r>
              <a:rPr lang="en-US" sz="2400" i="1" dirty="0" err="1" smtClean="0">
                <a:latin typeface="+mj-lt"/>
              </a:rPr>
              <a:t>anak</a:t>
            </a:r>
            <a:r>
              <a:rPr lang="en-US" sz="2400" i="1" dirty="0" smtClean="0">
                <a:latin typeface="+mj-lt"/>
              </a:rPr>
              <a:t> </a:t>
            </a:r>
            <a:r>
              <a:rPr lang="en-US" sz="2400" i="1" dirty="0" err="1" smtClean="0">
                <a:latin typeface="+mj-lt"/>
              </a:rPr>
              <a:t>khususnya</a:t>
            </a:r>
            <a:r>
              <a:rPr lang="en-US" sz="2400" i="1" dirty="0" smtClean="0">
                <a:latin typeface="+mj-lt"/>
              </a:rPr>
              <a:t> </a:t>
            </a:r>
            <a:r>
              <a:rPr lang="en-US" sz="2400" i="1" dirty="0" err="1" smtClean="0">
                <a:latin typeface="+mj-lt"/>
              </a:rPr>
              <a:t>pada</a:t>
            </a:r>
            <a:r>
              <a:rPr lang="en-US" sz="2400" i="1" dirty="0" smtClean="0">
                <a:latin typeface="+mj-lt"/>
              </a:rPr>
              <a:t> 1000 </a:t>
            </a:r>
            <a:r>
              <a:rPr lang="en-US" sz="2400" i="1" dirty="0" err="1" smtClean="0">
                <a:latin typeface="+mj-lt"/>
              </a:rPr>
              <a:t>hari</a:t>
            </a:r>
            <a:r>
              <a:rPr lang="en-US" sz="2400" i="1" dirty="0" smtClean="0">
                <a:latin typeface="+mj-lt"/>
              </a:rPr>
              <a:t> </a:t>
            </a:r>
            <a:r>
              <a:rPr lang="en-US" sz="2400" i="1" dirty="0" err="1" smtClean="0">
                <a:latin typeface="+mj-lt"/>
              </a:rPr>
              <a:t>pertama</a:t>
            </a:r>
            <a:r>
              <a:rPr lang="en-US" sz="2400" i="1" dirty="0" smtClean="0">
                <a:latin typeface="+mj-lt"/>
              </a:rPr>
              <a:t> </a:t>
            </a:r>
            <a:r>
              <a:rPr lang="en-US" sz="2400" i="1" dirty="0" err="1" smtClean="0">
                <a:latin typeface="+mj-lt"/>
              </a:rPr>
              <a:t>kehidupan</a:t>
            </a:r>
            <a:r>
              <a:rPr lang="en-US" sz="2400" i="1" dirty="0" smtClean="0">
                <a:latin typeface="+mj-lt"/>
              </a:rPr>
              <a:t>. </a:t>
            </a:r>
            <a:r>
              <a:rPr lang="en-US" sz="2400" i="1" dirty="0" err="1" smtClean="0">
                <a:latin typeface="+mj-lt"/>
              </a:rPr>
              <a:t>Moringa</a:t>
            </a:r>
            <a:r>
              <a:rPr lang="en-US" sz="2400" i="1" dirty="0" smtClean="0">
                <a:latin typeface="+mj-lt"/>
              </a:rPr>
              <a:t> </a:t>
            </a:r>
            <a:r>
              <a:rPr lang="en-US" sz="2400" i="1" dirty="0" err="1" smtClean="0">
                <a:latin typeface="+mj-lt"/>
              </a:rPr>
              <a:t>oleifera</a:t>
            </a:r>
            <a:r>
              <a:rPr lang="en-US" sz="2400" i="1" dirty="0" smtClean="0">
                <a:latin typeface="+mj-lt"/>
              </a:rPr>
              <a:t> </a:t>
            </a:r>
            <a:r>
              <a:rPr lang="en-US" sz="2400" i="1" dirty="0" err="1" smtClean="0">
                <a:latin typeface="+mj-lt"/>
              </a:rPr>
              <a:t>merupakan</a:t>
            </a:r>
            <a:r>
              <a:rPr lang="en-US" sz="2400" i="1" dirty="0" smtClean="0">
                <a:latin typeface="+mj-lt"/>
              </a:rPr>
              <a:t> </a:t>
            </a:r>
            <a:r>
              <a:rPr lang="en-US" sz="2400" i="1" dirty="0" err="1" smtClean="0">
                <a:latin typeface="+mj-lt"/>
              </a:rPr>
              <a:t>tanama</a:t>
            </a:r>
            <a:r>
              <a:rPr lang="en-US" sz="2400" i="1" dirty="0" smtClean="0">
                <a:latin typeface="+mj-lt"/>
              </a:rPr>
              <a:t> </a:t>
            </a:r>
            <a:r>
              <a:rPr lang="en-US" sz="2400" i="1" dirty="0" err="1" smtClean="0">
                <a:latin typeface="+mj-lt"/>
              </a:rPr>
              <a:t>lokal</a:t>
            </a:r>
            <a:r>
              <a:rPr lang="en-US" sz="2400" i="1" dirty="0" smtClean="0">
                <a:latin typeface="+mj-lt"/>
              </a:rPr>
              <a:t> yang </a:t>
            </a:r>
            <a:r>
              <a:rPr lang="en-US" sz="2400" i="1" dirty="0" err="1" smtClean="0">
                <a:latin typeface="+mj-lt"/>
              </a:rPr>
              <a:t>tumbuh</a:t>
            </a:r>
            <a:r>
              <a:rPr lang="en-US" sz="2400" i="1" dirty="0" smtClean="0">
                <a:latin typeface="+mj-lt"/>
              </a:rPr>
              <a:t> </a:t>
            </a:r>
            <a:r>
              <a:rPr lang="en-US" sz="2400" i="1" dirty="0" err="1" smtClean="0">
                <a:latin typeface="+mj-lt"/>
              </a:rPr>
              <a:t>disekitar</a:t>
            </a:r>
            <a:r>
              <a:rPr lang="en-US" sz="2400" i="1" dirty="0" smtClean="0">
                <a:latin typeface="+mj-lt"/>
              </a:rPr>
              <a:t> </a:t>
            </a:r>
            <a:r>
              <a:rPr lang="en-US" sz="2400" i="1" dirty="0" err="1" smtClean="0">
                <a:latin typeface="+mj-lt"/>
              </a:rPr>
              <a:t>rumah</a:t>
            </a:r>
            <a:r>
              <a:rPr lang="en-US" sz="2400" i="1" dirty="0" smtClean="0">
                <a:latin typeface="+mj-lt"/>
              </a:rPr>
              <a:t> </a:t>
            </a:r>
            <a:r>
              <a:rPr lang="en-US" sz="2400" i="1" dirty="0" err="1" smtClean="0">
                <a:latin typeface="+mj-lt"/>
              </a:rPr>
              <a:t>sehingga</a:t>
            </a:r>
            <a:r>
              <a:rPr lang="en-US" sz="2400" i="1" dirty="0" smtClean="0">
                <a:latin typeface="+mj-lt"/>
              </a:rPr>
              <a:t> </a:t>
            </a:r>
            <a:r>
              <a:rPr lang="en-US" sz="2400" i="1" dirty="0" err="1" smtClean="0">
                <a:latin typeface="+mj-lt"/>
              </a:rPr>
              <a:t>mudah</a:t>
            </a:r>
            <a:r>
              <a:rPr lang="en-US" sz="2400" i="1" dirty="0" smtClean="0">
                <a:latin typeface="+mj-lt"/>
              </a:rPr>
              <a:t> </a:t>
            </a:r>
            <a:r>
              <a:rPr lang="en-US" sz="2400" i="1" dirty="0" err="1" smtClean="0">
                <a:latin typeface="+mj-lt"/>
              </a:rPr>
              <a:t>ditemukan</a:t>
            </a:r>
            <a:r>
              <a:rPr lang="en-US" sz="2400" i="1" dirty="0" smtClean="0">
                <a:latin typeface="+mj-lt"/>
              </a:rPr>
              <a:t> </a:t>
            </a:r>
            <a:r>
              <a:rPr lang="en-US" sz="2400" i="1" dirty="0" err="1" smtClean="0">
                <a:latin typeface="+mj-lt"/>
              </a:rPr>
              <a:t>untuk</a:t>
            </a:r>
            <a:r>
              <a:rPr lang="en-US" sz="2400" i="1" dirty="0" smtClean="0">
                <a:latin typeface="+mj-lt"/>
              </a:rPr>
              <a:t> </a:t>
            </a:r>
            <a:r>
              <a:rPr lang="en-US" sz="2400" i="1" dirty="0" err="1" smtClean="0">
                <a:latin typeface="+mj-lt"/>
              </a:rPr>
              <a:t>diambil</a:t>
            </a:r>
            <a:r>
              <a:rPr lang="en-US" sz="2400" i="1" dirty="0" smtClean="0">
                <a:latin typeface="+mj-lt"/>
              </a:rPr>
              <a:t> </a:t>
            </a:r>
            <a:r>
              <a:rPr lang="en-US" sz="2400" i="1" dirty="0" err="1" smtClean="0">
                <a:latin typeface="+mj-lt"/>
              </a:rPr>
              <a:t>manfaatnya</a:t>
            </a:r>
            <a:r>
              <a:rPr lang="en-US" sz="2400" i="1" dirty="0" smtClean="0">
                <a:latin typeface="+mj-lt"/>
              </a:rPr>
              <a:t>. </a:t>
            </a:r>
            <a:r>
              <a:rPr lang="en-US" sz="2400" i="1" dirty="0" err="1" smtClean="0">
                <a:latin typeface="+mj-lt"/>
              </a:rPr>
              <a:t>Berdasarkan</a:t>
            </a:r>
            <a:r>
              <a:rPr lang="en-US" sz="2400" i="1" dirty="0" smtClean="0">
                <a:latin typeface="+mj-lt"/>
              </a:rPr>
              <a:t> </a:t>
            </a:r>
            <a:r>
              <a:rPr lang="en-US" sz="2400" i="1" dirty="0" err="1" smtClean="0">
                <a:latin typeface="+mj-lt"/>
              </a:rPr>
              <a:t>hasil</a:t>
            </a:r>
            <a:r>
              <a:rPr lang="en-US" sz="2400" i="1" dirty="0" smtClean="0">
                <a:latin typeface="+mj-lt"/>
              </a:rPr>
              <a:t> literature review </a:t>
            </a:r>
            <a:r>
              <a:rPr lang="en-US" sz="2400" i="1" dirty="0" err="1" smtClean="0">
                <a:latin typeface="+mj-lt"/>
              </a:rPr>
              <a:t>dari</a:t>
            </a:r>
            <a:r>
              <a:rPr lang="en-US" sz="2400" i="1" dirty="0" smtClean="0">
                <a:latin typeface="+mj-lt"/>
              </a:rPr>
              <a:t> 5 </a:t>
            </a:r>
            <a:r>
              <a:rPr lang="en-US" sz="2400" i="1" dirty="0" err="1" smtClean="0">
                <a:latin typeface="+mj-lt"/>
              </a:rPr>
              <a:t>jurnal</a:t>
            </a:r>
            <a:r>
              <a:rPr lang="en-US" sz="2400" i="1" dirty="0" smtClean="0">
                <a:latin typeface="+mj-lt"/>
              </a:rPr>
              <a:t> </a:t>
            </a:r>
            <a:r>
              <a:rPr lang="en-US" sz="2400" i="1" dirty="0" err="1" smtClean="0">
                <a:latin typeface="+mj-lt"/>
              </a:rPr>
              <a:t>tentang</a:t>
            </a:r>
            <a:r>
              <a:rPr lang="en-US" sz="2400" i="1" dirty="0" smtClean="0">
                <a:latin typeface="+mj-lt"/>
              </a:rPr>
              <a:t> </a:t>
            </a:r>
            <a:r>
              <a:rPr lang="en-US" sz="2400" i="1" dirty="0" err="1" smtClean="0">
                <a:latin typeface="+mj-lt"/>
              </a:rPr>
              <a:t>pengaruh</a:t>
            </a:r>
            <a:r>
              <a:rPr lang="en-US" sz="2400" i="1" dirty="0" smtClean="0">
                <a:latin typeface="+mj-lt"/>
              </a:rPr>
              <a:t> </a:t>
            </a:r>
            <a:r>
              <a:rPr lang="en-US" sz="2400" i="1" dirty="0" err="1" smtClean="0">
                <a:latin typeface="+mj-lt"/>
              </a:rPr>
              <a:t>daun</a:t>
            </a:r>
            <a:r>
              <a:rPr lang="en-US" sz="2400" i="1" dirty="0" smtClean="0">
                <a:latin typeface="+mj-lt"/>
              </a:rPr>
              <a:t> </a:t>
            </a:r>
            <a:r>
              <a:rPr lang="en-US" sz="2400" i="1" dirty="0" err="1" smtClean="0">
                <a:latin typeface="+mj-lt"/>
              </a:rPr>
              <a:t>kelor</a:t>
            </a:r>
            <a:r>
              <a:rPr lang="en-US" sz="2400" i="1" dirty="0" smtClean="0">
                <a:latin typeface="+mj-lt"/>
              </a:rPr>
              <a:t> (</a:t>
            </a:r>
            <a:r>
              <a:rPr lang="en-US" sz="2400" i="1" dirty="0" err="1" smtClean="0">
                <a:latin typeface="+mj-lt"/>
              </a:rPr>
              <a:t>moringa</a:t>
            </a:r>
            <a:r>
              <a:rPr lang="en-US" sz="2400" i="1" dirty="0" smtClean="0">
                <a:latin typeface="+mj-lt"/>
              </a:rPr>
              <a:t> </a:t>
            </a:r>
            <a:r>
              <a:rPr lang="en-US" sz="2400" i="1" dirty="0" err="1" smtClean="0">
                <a:latin typeface="+mj-lt"/>
              </a:rPr>
              <a:t>oleifera</a:t>
            </a:r>
            <a:r>
              <a:rPr lang="en-US" sz="2400" i="1" dirty="0" smtClean="0">
                <a:latin typeface="+mj-lt"/>
              </a:rPr>
              <a:t>) </a:t>
            </a:r>
            <a:r>
              <a:rPr lang="en-US" sz="2400" i="1" dirty="0" err="1" smtClean="0">
                <a:latin typeface="+mj-lt"/>
              </a:rPr>
              <a:t>terdapat</a:t>
            </a:r>
            <a:r>
              <a:rPr lang="en-US" sz="2400" i="1" dirty="0" smtClean="0">
                <a:latin typeface="+mj-lt"/>
              </a:rPr>
              <a:t> </a:t>
            </a:r>
            <a:r>
              <a:rPr lang="en-US" sz="2400" i="1" dirty="0" err="1" smtClean="0">
                <a:latin typeface="+mj-lt"/>
              </a:rPr>
              <a:t>pengauh</a:t>
            </a:r>
            <a:r>
              <a:rPr lang="en-US" sz="2400" i="1" dirty="0" smtClean="0">
                <a:latin typeface="+mj-lt"/>
              </a:rPr>
              <a:t> yang </a:t>
            </a:r>
            <a:r>
              <a:rPr lang="en-US" sz="2400" i="1" dirty="0" err="1" smtClean="0">
                <a:latin typeface="+mj-lt"/>
              </a:rPr>
              <a:t>signifikan</a:t>
            </a:r>
            <a:r>
              <a:rPr lang="en-US" sz="2400" i="1" dirty="0" smtClean="0">
                <a:latin typeface="+mj-lt"/>
              </a:rPr>
              <a:t> </a:t>
            </a:r>
            <a:r>
              <a:rPr lang="en-US" sz="2400" i="1" dirty="0" err="1" smtClean="0">
                <a:latin typeface="+mj-lt"/>
              </a:rPr>
              <a:t>terhadap</a:t>
            </a:r>
            <a:r>
              <a:rPr lang="en-US" sz="2400" i="1" dirty="0" smtClean="0">
                <a:latin typeface="+mj-lt"/>
              </a:rPr>
              <a:t> </a:t>
            </a:r>
            <a:r>
              <a:rPr lang="en-US" sz="2400" i="1" dirty="0" err="1" smtClean="0">
                <a:latin typeface="+mj-lt"/>
              </a:rPr>
              <a:t>pencegahan</a:t>
            </a:r>
            <a:r>
              <a:rPr lang="en-US" sz="2400" i="1" dirty="0" smtClean="0">
                <a:latin typeface="+mj-lt"/>
              </a:rPr>
              <a:t> stunting </a:t>
            </a:r>
            <a:endParaRPr lang="en-US" sz="2400" dirty="0">
              <a:latin typeface="+mj-lt"/>
            </a:endParaRP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772400" cy="2731008"/>
          </a:xfrm>
        </p:spPr>
        <p:txBody>
          <a:bodyPr>
            <a:normAutofit/>
          </a:bodyPr>
          <a:lstStyle/>
          <a:p>
            <a:r>
              <a:rPr lang="en-US" sz="7200" dirty="0" smtClean="0"/>
              <a:t>TERIMAKASIH</a:t>
            </a:r>
            <a:endParaRPr lang="en-US" sz="7200" dirty="0"/>
          </a:p>
        </p:txBody>
      </p:sp>
    </p:spTree>
  </p:cSld>
  <p:clrMapOvr>
    <a:masterClrMapping/>
  </p:clrMapOvr>
  <p:transition>
    <p:pull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81</TotalTime>
  <Words>676</Words>
  <Application>Microsoft Office PowerPoint</Application>
  <PresentationFormat>On-screen Show (4:3)</PresentationFormat>
  <Paragraphs>20</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Foundry</vt:lpstr>
      <vt:lpstr>PENGARUH DAUN KELOR (MORINGA OLEIFERA) TERHADAP PENCEGAHAN STUNTING</vt:lpstr>
      <vt:lpstr>STUNTING </vt:lpstr>
      <vt:lpstr>Slide 3</vt:lpstr>
      <vt:lpstr>     Metode  Metode yang digunakan pada penelitian ini adalah suatu tinjauan literatur (literature review) yang mencoba menggali pengaruh olahan daun kelor terhadap pencegahan stunting. Tinjauan literatur (literature review) adalah sebuah metodologi penelitian yang bertujuan untuk mengumpulkan dan mengambil intisari dari hasil beberaoa penelitian sebelumnya serta menganalisis yang tertulis dalam teks. (Snyder, 2019)  </vt:lpstr>
      <vt:lpstr>PEMBAHASAN</vt:lpstr>
      <vt:lpstr>SIMPULAN</vt:lpstr>
      <vt:lpstr>TERIMAKASIH</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LABKOM</dc:creator>
  <cp:lastModifiedBy>LABKOM</cp:lastModifiedBy>
  <cp:revision>9</cp:revision>
  <dcterms:created xsi:type="dcterms:W3CDTF">2024-11-28T00:21:06Z</dcterms:created>
  <dcterms:modified xsi:type="dcterms:W3CDTF">2024-11-28T01:42:23Z</dcterms:modified>
</cp:coreProperties>
</file>