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2A17-AC3C-43BB-983D-84E96178387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EDC37-4318-4FA9-AD78-4FC6F829E87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9812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Efektivitas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Emesis </a:t>
            </a:r>
            <a:r>
              <a:rPr lang="en-US" dirty="0" err="1" smtClean="0"/>
              <a:t>Gravidarum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Emesis </a:t>
            </a:r>
            <a:r>
              <a:rPr lang="en-US" b="1" dirty="0" err="1" smtClean="0"/>
              <a:t>gravidarum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algn="just">
              <a:buNone/>
            </a:pPr>
            <a:r>
              <a:rPr lang="en-US" dirty="0" smtClean="0"/>
              <a:t>Emesis </a:t>
            </a:r>
            <a:r>
              <a:rPr lang="en-US" dirty="0" err="1" smtClean="0"/>
              <a:t>gravidarum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umum</a:t>
            </a:r>
            <a:r>
              <a:rPr lang="en-US" dirty="0" smtClean="0"/>
              <a:t> yang </a:t>
            </a:r>
            <a:r>
              <a:rPr lang="en-US" dirty="0" err="1" smtClean="0"/>
              <a:t>disampaikan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early</a:t>
            </a:r>
          </a:p>
          <a:p>
            <a:pPr lvl="1" algn="just">
              <a:buNone/>
            </a:pPr>
            <a:r>
              <a:rPr lang="en-US" dirty="0" err="1" smtClean="0"/>
              <a:t>pregnancy.Terjadinya</a:t>
            </a:r>
            <a:r>
              <a:rPr lang="en-US" dirty="0" smtClean="0"/>
              <a:t> </a:t>
            </a:r>
            <a:r>
              <a:rPr lang="en-US" dirty="0" err="1" smtClean="0"/>
              <a:t>kehamilan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perubahan</a:t>
            </a:r>
            <a:r>
              <a:rPr lang="en-US" dirty="0" smtClean="0"/>
              <a:t> hormonal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wanita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hormon</a:t>
            </a:r>
            <a:r>
              <a:rPr lang="en-US" dirty="0" smtClean="0"/>
              <a:t> </a:t>
            </a:r>
            <a:r>
              <a:rPr lang="en-US" dirty="0" err="1" smtClean="0"/>
              <a:t>esterogen</a:t>
            </a:r>
            <a:r>
              <a:rPr lang="en-US" dirty="0" smtClean="0"/>
              <a:t>, </a:t>
            </a:r>
            <a:r>
              <a:rPr lang="en-US" dirty="0" err="1" smtClean="0"/>
              <a:t>progesteron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keluarkannya</a:t>
            </a:r>
            <a:r>
              <a:rPr lang="en-US" dirty="0" smtClean="0"/>
              <a:t> human chorionic </a:t>
            </a:r>
            <a:r>
              <a:rPr lang="en-US" dirty="0" err="1" smtClean="0"/>
              <a:t>gonadothropine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plasenta</a:t>
            </a:r>
            <a:r>
              <a:rPr lang="en-US" dirty="0" smtClean="0"/>
              <a:t>. </a:t>
            </a:r>
            <a:r>
              <a:rPr lang="en-US" dirty="0" err="1" smtClean="0"/>
              <a:t>Gejala</a:t>
            </a:r>
            <a:r>
              <a:rPr lang="en-US" dirty="0" smtClean="0"/>
              <a:t> </a:t>
            </a:r>
            <a:r>
              <a:rPr lang="en-US" dirty="0" err="1" smtClean="0"/>
              <a:t>klinis</a:t>
            </a:r>
            <a:r>
              <a:rPr lang="en-US" dirty="0" smtClean="0"/>
              <a:t> emesis </a:t>
            </a:r>
            <a:r>
              <a:rPr lang="en-US" dirty="0" err="1" smtClean="0"/>
              <a:t>gravidarum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pusing</a:t>
            </a:r>
            <a:r>
              <a:rPr lang="en-US" dirty="0" smtClean="0"/>
              <a:t>,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dipagi</a:t>
            </a:r>
            <a:r>
              <a:rPr lang="en-US" dirty="0" smtClean="0"/>
              <a:t> </a:t>
            </a:r>
            <a:r>
              <a:rPr lang="en-US" dirty="0" err="1" smtClean="0"/>
              <a:t>hari</a:t>
            </a:r>
            <a:r>
              <a:rPr lang="en-US" dirty="0" smtClean="0"/>
              <a:t>, </a:t>
            </a:r>
            <a:r>
              <a:rPr lang="en-US" dirty="0" err="1" smtClean="0"/>
              <a:t>disertai</a:t>
            </a:r>
            <a:r>
              <a:rPr lang="en-US" dirty="0" smtClean="0"/>
              <a:t> </a:t>
            </a:r>
            <a:r>
              <a:rPr lang="en-US" dirty="0" err="1" smtClean="0"/>
              <a:t>mual</a:t>
            </a:r>
            <a:endParaRPr lang="en-US" dirty="0" smtClean="0"/>
          </a:p>
          <a:p>
            <a:pPr lvl="1" algn="just">
              <a:buNone/>
            </a:pPr>
            <a:r>
              <a:rPr lang="en-US" dirty="0" err="1" smtClean="0"/>
              <a:t>muntah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kehamilan</a:t>
            </a:r>
            <a:r>
              <a:rPr lang="en-US" dirty="0" smtClean="0"/>
              <a:t> </a:t>
            </a:r>
            <a:r>
              <a:rPr lang="en-US" dirty="0" err="1" smtClean="0"/>
              <a:t>berumur</a:t>
            </a:r>
            <a:r>
              <a:rPr lang="en-US" dirty="0" smtClean="0"/>
              <a:t> 4 </a:t>
            </a:r>
            <a:r>
              <a:rPr lang="en-US" dirty="0" err="1" smtClean="0"/>
              <a:t>bulan</a:t>
            </a:r>
            <a:endParaRPr lang="en-US" dirty="0" smtClean="0"/>
          </a:p>
          <a:p>
            <a:pPr lvl="1" algn="just">
              <a:buNone/>
            </a:pPr>
            <a:r>
              <a:rPr lang="en-US" dirty="0" smtClean="0"/>
              <a:t>(</a:t>
            </a:r>
            <a:r>
              <a:rPr lang="en-US" dirty="0" err="1" smtClean="0"/>
              <a:t>Manuaba</a:t>
            </a:r>
            <a:r>
              <a:rPr lang="en-US" dirty="0" smtClean="0"/>
              <a:t>, 2018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Penyebab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cara</a:t>
            </a:r>
            <a:r>
              <a:rPr lang="en-US" b="1" dirty="0" smtClean="0"/>
              <a:t> </a:t>
            </a:r>
            <a:r>
              <a:rPr lang="en-US" b="1" dirty="0" err="1" smtClean="0"/>
              <a:t>pengobatan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emesis </a:t>
            </a:r>
            <a:r>
              <a:rPr lang="en-US" b="1" dirty="0" err="1" smtClean="0"/>
              <a:t>gravidarum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numCol="1">
            <a:normAutofit/>
          </a:bodyPr>
          <a:lstStyle/>
          <a:p>
            <a:pPr>
              <a:buNone/>
            </a:pPr>
            <a:r>
              <a:rPr lang="en-US" sz="2400" dirty="0" err="1" smtClean="0"/>
              <a:t>Penyebab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terjadinya</a:t>
            </a:r>
            <a:r>
              <a:rPr lang="en-US" sz="2400" dirty="0" smtClean="0"/>
              <a:t> emesis </a:t>
            </a:r>
            <a:r>
              <a:rPr lang="en-US" sz="2400" dirty="0" err="1" smtClean="0"/>
              <a:t>gravidarum</a:t>
            </a:r>
            <a:r>
              <a:rPr lang="en-US" sz="2400" dirty="0" smtClean="0"/>
              <a:t> </a:t>
            </a:r>
            <a:r>
              <a:rPr lang="en-US" sz="2400" dirty="0" err="1" smtClean="0"/>
              <a:t>sampai</a:t>
            </a:r>
            <a:r>
              <a:rPr lang="en-US" sz="2400" dirty="0" smtClean="0"/>
              <a:t> </a:t>
            </a:r>
            <a:r>
              <a:rPr lang="en-US" sz="2400" dirty="0" err="1" smtClean="0"/>
              <a:t>saat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pasti.Ada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mengatakan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perasaan</a:t>
            </a:r>
            <a:r>
              <a:rPr lang="en-US" sz="2400" dirty="0" smtClean="0"/>
              <a:t> </a:t>
            </a:r>
            <a:r>
              <a:rPr lang="en-US" sz="2400" dirty="0" err="1" smtClean="0"/>
              <a:t>mual</a:t>
            </a:r>
            <a:r>
              <a:rPr lang="en-US" sz="2400" dirty="0" smtClean="0"/>
              <a:t> </a:t>
            </a:r>
            <a:r>
              <a:rPr lang="en-US" sz="2400" dirty="0" err="1" smtClean="0"/>
              <a:t>disebabkan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meningkatnya</a:t>
            </a:r>
            <a:r>
              <a:rPr lang="en-US" sz="2400" dirty="0" smtClean="0"/>
              <a:t> </a:t>
            </a:r>
            <a:r>
              <a:rPr lang="en-US" sz="2400" dirty="0" err="1" smtClean="0"/>
              <a:t>kadar</a:t>
            </a:r>
            <a:r>
              <a:rPr lang="en-US" sz="2400" dirty="0"/>
              <a:t> </a:t>
            </a:r>
            <a:r>
              <a:rPr lang="en-US" sz="2400" dirty="0" err="1" smtClean="0"/>
              <a:t>hormon</a:t>
            </a:r>
            <a:r>
              <a:rPr lang="en-US" sz="2400" dirty="0" smtClean="0"/>
              <a:t> estrogen </a:t>
            </a:r>
            <a:r>
              <a:rPr lang="en-US" sz="2400" dirty="0" err="1" smtClean="0"/>
              <a:t>dan</a:t>
            </a:r>
            <a:r>
              <a:rPr lang="en-US" sz="2400" dirty="0" smtClean="0"/>
              <a:t> HCG (</a:t>
            </a:r>
            <a:r>
              <a:rPr lang="en-US" sz="2400" dirty="0" err="1" smtClean="0"/>
              <a:t>Hormon</a:t>
            </a:r>
            <a:r>
              <a:rPr lang="en-US" sz="2400" dirty="0" smtClean="0"/>
              <a:t> </a:t>
            </a:r>
            <a:r>
              <a:rPr lang="en-US" sz="2400" dirty="0" err="1" smtClean="0"/>
              <a:t>Chrorionik</a:t>
            </a:r>
            <a:r>
              <a:rPr lang="en-US" sz="2400" dirty="0"/>
              <a:t> </a:t>
            </a:r>
            <a:r>
              <a:rPr lang="en-US" sz="2400" dirty="0" err="1" smtClean="0"/>
              <a:t>Gonadtrophine</a:t>
            </a:r>
            <a:r>
              <a:rPr lang="en-US" sz="2400" dirty="0" smtClean="0"/>
              <a:t>) </a:t>
            </a:r>
            <a:r>
              <a:rPr lang="en-US" sz="2400" dirty="0" err="1" smtClean="0"/>
              <a:t>dalam</a:t>
            </a:r>
            <a:r>
              <a:rPr lang="en-US" sz="2400" dirty="0" smtClean="0"/>
              <a:t> serum (</a:t>
            </a:r>
            <a:r>
              <a:rPr lang="en-US" sz="2400" dirty="0" err="1" smtClean="0"/>
              <a:t>Manuaba</a:t>
            </a:r>
            <a:r>
              <a:rPr lang="en-US" sz="2400" dirty="0" smtClean="0"/>
              <a:t>, 2013).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Emesis </a:t>
            </a:r>
            <a:r>
              <a:rPr lang="en-US" sz="2000" dirty="0" err="1" smtClean="0"/>
              <a:t>gravidarum</a:t>
            </a:r>
            <a:r>
              <a:rPr lang="en-US" sz="2000" dirty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diobati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terapi</a:t>
            </a:r>
            <a:r>
              <a:rPr lang="en-US" sz="2000" dirty="0" smtClean="0"/>
              <a:t> </a:t>
            </a:r>
            <a:r>
              <a:rPr lang="en-US" sz="2000" dirty="0" err="1" smtClean="0"/>
              <a:t>farmakologis</a:t>
            </a:r>
            <a:r>
              <a:rPr lang="en-US" sz="2000" dirty="0" smtClean="0"/>
              <a:t>, </a:t>
            </a:r>
            <a:r>
              <a:rPr lang="en-US" sz="2000" dirty="0" err="1" smtClean="0"/>
              <a:t>termasuk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/>
              <a:t> </a:t>
            </a:r>
            <a:r>
              <a:rPr lang="en-US" sz="2000" dirty="0" err="1" smtClean="0"/>
              <a:t>pemberian</a:t>
            </a:r>
            <a:r>
              <a:rPr lang="en-US" sz="2000" dirty="0" smtClean="0"/>
              <a:t> pyridoxine (B6 Vitamin) </a:t>
            </a:r>
            <a:r>
              <a:rPr lang="en-US" sz="2000" dirty="0" err="1" smtClean="0"/>
              <a:t>doxylamine,antiemetik</a:t>
            </a:r>
            <a:r>
              <a:rPr lang="en-US" sz="2000" dirty="0" smtClean="0"/>
              <a:t>, </a:t>
            </a:r>
            <a:r>
              <a:rPr lang="en-US" sz="2000" dirty="0" err="1" smtClean="0"/>
              <a:t>antihistamin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antikolinergik</a:t>
            </a:r>
            <a:r>
              <a:rPr lang="en-US" sz="2000" dirty="0" smtClean="0"/>
              <a:t>, </a:t>
            </a:r>
            <a:r>
              <a:rPr lang="en-US" sz="2000" dirty="0" err="1" smtClean="0"/>
              <a:t>obat</a:t>
            </a:r>
            <a:r>
              <a:rPr lang="en-US" sz="2000" dirty="0"/>
              <a:t> </a:t>
            </a:r>
            <a:r>
              <a:rPr lang="en-US" sz="2000" dirty="0" err="1" smtClean="0"/>
              <a:t>kortikosteroid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mempunyai</a:t>
            </a:r>
            <a:r>
              <a:rPr lang="en-US" sz="2000" dirty="0" smtClean="0"/>
              <a:t> </a:t>
            </a:r>
            <a:r>
              <a:rPr lang="en-US" sz="2000" dirty="0" err="1" smtClean="0"/>
              <a:t>efek</a:t>
            </a:r>
            <a:r>
              <a:rPr lang="en-US" sz="2000" dirty="0" smtClean="0"/>
              <a:t> </a:t>
            </a:r>
            <a:r>
              <a:rPr lang="en-US" sz="2000" dirty="0" err="1" smtClean="0"/>
              <a:t>samping</a:t>
            </a:r>
            <a:r>
              <a:rPr lang="en-US" sz="2000" dirty="0" smtClean="0"/>
              <a:t> </a:t>
            </a:r>
            <a:r>
              <a:rPr lang="en-US" sz="2000" dirty="0" err="1" smtClean="0"/>
              <a:t>sakitkepala</a:t>
            </a:r>
            <a:r>
              <a:rPr lang="en-US" sz="2000" dirty="0" smtClean="0"/>
              <a:t>, </a:t>
            </a:r>
            <a:r>
              <a:rPr lang="en-US" sz="2000" dirty="0" err="1" smtClean="0"/>
              <a:t>mengantuk</a:t>
            </a:r>
            <a:r>
              <a:rPr lang="en-US" sz="2000" dirty="0" smtClean="0"/>
              <a:t>, </a:t>
            </a:r>
            <a:r>
              <a:rPr lang="en-US" sz="2000" dirty="0" err="1" smtClean="0"/>
              <a:t>kesemutan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dapat</a:t>
            </a:r>
            <a:r>
              <a:rPr lang="en-US" sz="2000" dirty="0"/>
              <a:t> </a:t>
            </a:r>
            <a:r>
              <a:rPr lang="en-US" sz="2000" dirty="0" err="1" smtClean="0"/>
              <a:t>membahayakan</a:t>
            </a:r>
            <a:r>
              <a:rPr lang="en-US" sz="2000" dirty="0" smtClean="0"/>
              <a:t> </a:t>
            </a:r>
            <a:r>
              <a:rPr lang="en-US" sz="2000" dirty="0" err="1" smtClean="0"/>
              <a:t>ibu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bayi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kandungan</a:t>
            </a:r>
            <a:r>
              <a:rPr lang="en-US" sz="2000" dirty="0" smtClean="0"/>
              <a:t>(</a:t>
            </a:r>
            <a:r>
              <a:rPr lang="en-US" sz="2000" dirty="0" err="1" smtClean="0"/>
              <a:t>Nainar</a:t>
            </a:r>
            <a:r>
              <a:rPr lang="en-US" sz="2000" dirty="0" smtClean="0"/>
              <a:t> et al., 2019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PENELITIAN “</a:t>
            </a:r>
            <a:r>
              <a:rPr lang="en-US" sz="2000" b="1" dirty="0" err="1" smtClean="0"/>
              <a:t>Efektivitas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/>
              <a:t>Ekstrak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Jahe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Untuk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Mengurangi</a:t>
            </a:r>
            <a:r>
              <a:rPr lang="en-US" sz="2000" b="1" dirty="0" smtClean="0"/>
              <a:t> Emesis</a:t>
            </a:r>
            <a:br>
              <a:rPr lang="en-US" sz="2000" b="1" dirty="0" smtClean="0"/>
            </a:br>
            <a:r>
              <a:rPr lang="en-US" sz="2000" b="1" dirty="0" err="1" smtClean="0"/>
              <a:t>Gravidarum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Pada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Ibu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Hamil</a:t>
            </a:r>
            <a:r>
              <a:rPr lang="en-US" sz="2000" b="1" dirty="0" smtClean="0"/>
              <a:t> Trimester 1 Di </a:t>
            </a:r>
            <a:r>
              <a:rPr lang="en-US" sz="2000" b="1" dirty="0" err="1" smtClean="0"/>
              <a:t>Klinik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/>
              <a:t>Hj</a:t>
            </a:r>
            <a:r>
              <a:rPr lang="en-US" sz="2000" b="1" dirty="0" smtClean="0"/>
              <a:t>. </a:t>
            </a:r>
            <a:r>
              <a:rPr lang="en-US" sz="2000" b="1" dirty="0" err="1" smtClean="0"/>
              <a:t>Dewi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Sasmera</a:t>
            </a:r>
            <a:r>
              <a:rPr lang="en-US" sz="2000" b="1" dirty="0" smtClean="0"/>
              <a:t> Medan" </a:t>
            </a:r>
            <a:endParaRPr lang="en-US" sz="2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METODE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 yang  </a:t>
            </a:r>
            <a:r>
              <a:rPr lang="en-US" dirty="0" err="1" smtClean="0"/>
              <a:t>mencoba</a:t>
            </a:r>
            <a:r>
              <a:rPr lang="en-US" dirty="0"/>
              <a:t> </a:t>
            </a:r>
            <a:r>
              <a:rPr lang="en-US" dirty="0" err="1" smtClean="0"/>
              <a:t>menggali</a:t>
            </a:r>
            <a:r>
              <a:rPr lang="en-US" dirty="0" smtClean="0"/>
              <a:t> </a:t>
            </a:r>
            <a:r>
              <a:rPr lang="en-US" dirty="0" err="1" smtClean="0"/>
              <a:t>efektivitas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emesis </a:t>
            </a:r>
            <a:r>
              <a:rPr lang="en-US" dirty="0" err="1" smtClean="0"/>
              <a:t>gravidarum</a:t>
            </a:r>
            <a:r>
              <a:rPr lang="en-US" dirty="0" smtClean="0"/>
              <a:t>.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data base </a:t>
            </a:r>
            <a:r>
              <a:rPr lang="en-US" dirty="0" err="1" smtClean="0"/>
              <a:t>terkomputerisasi</a:t>
            </a:r>
            <a:r>
              <a:rPr lang="en-US" dirty="0" smtClean="0"/>
              <a:t> (</a:t>
            </a:r>
            <a:r>
              <a:rPr lang="en-US" dirty="0" err="1" smtClean="0"/>
              <a:t>google</a:t>
            </a:r>
            <a:r>
              <a:rPr lang="en-US" dirty="0" smtClean="0"/>
              <a:t> </a:t>
            </a:r>
            <a:r>
              <a:rPr lang="en-US" dirty="0" err="1" smtClean="0"/>
              <a:t>sholar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google</a:t>
            </a:r>
            <a:r>
              <a:rPr lang="en-US" dirty="0"/>
              <a:t> </a:t>
            </a:r>
            <a:r>
              <a:rPr lang="en-US" dirty="0" err="1" smtClean="0"/>
              <a:t>cendekia</a:t>
            </a:r>
            <a:r>
              <a:rPr lang="en-US" dirty="0" smtClean="0"/>
              <a:t>)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HASIL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Responden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primigravida</a:t>
            </a:r>
            <a:r>
              <a:rPr lang="en-US" dirty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multigravida</a:t>
            </a:r>
            <a:r>
              <a:rPr lang="en-US" dirty="0" smtClean="0"/>
              <a:t>. </a:t>
            </a:r>
            <a:r>
              <a:rPr lang="en-US" dirty="0" err="1" smtClean="0"/>
              <a:t>Mayoritas</a:t>
            </a:r>
            <a:r>
              <a:rPr lang="en-US" dirty="0" smtClean="0"/>
              <a:t> </a:t>
            </a:r>
            <a:r>
              <a:rPr lang="en-US" dirty="0" err="1" smtClean="0"/>
              <a:t>sampel</a:t>
            </a:r>
            <a:r>
              <a:rPr lang="en-US" dirty="0" smtClean="0"/>
              <a:t> yang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kelompok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trimester I. Dan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responden</a:t>
            </a:r>
            <a:r>
              <a:rPr lang="en-US" dirty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yang </a:t>
            </a:r>
            <a:r>
              <a:rPr lang="en-US" dirty="0" err="1" smtClean="0"/>
              <a:t>mengalami</a:t>
            </a:r>
            <a:r>
              <a:rPr lang="en-US" dirty="0" smtClean="0"/>
              <a:t> emesis </a:t>
            </a:r>
            <a:r>
              <a:rPr lang="en-US" dirty="0" err="1" smtClean="0"/>
              <a:t>gravidarum</a:t>
            </a:r>
            <a:r>
              <a:rPr lang="en-US" dirty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</a:t>
            </a:r>
            <a:r>
              <a:rPr lang="en-US" dirty="0" err="1" smtClean="0"/>
              <a:t>penyerta</a:t>
            </a:r>
            <a:r>
              <a:rPr lang="en-US" dirty="0" smtClean="0"/>
              <a:t> </a:t>
            </a:r>
            <a:r>
              <a:rPr lang="en-US" dirty="0" err="1" smtClean="0"/>
              <a:t>laenya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3008313" cy="11303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smtClean="0"/>
              <a:t>PENELITISAN RUFARIDAH TAHUN 2019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000" dirty="0" err="1" smtClean="0"/>
              <a:t>Ibu</a:t>
            </a:r>
            <a:r>
              <a:rPr lang="en-US" sz="2000" dirty="0" smtClean="0"/>
              <a:t> </a:t>
            </a:r>
            <a:r>
              <a:rPr lang="en-US" sz="2000" dirty="0" err="1" smtClean="0"/>
              <a:t>hamil</a:t>
            </a:r>
            <a:r>
              <a:rPr lang="en-US" sz="2000" dirty="0" smtClean="0"/>
              <a:t> 12 </a:t>
            </a:r>
            <a:r>
              <a:rPr lang="en-US" sz="2000" dirty="0" err="1" smtClean="0"/>
              <a:t>orang</a:t>
            </a:r>
            <a:r>
              <a:rPr lang="en-US" sz="2000" dirty="0" smtClean="0"/>
              <a:t>,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penelitian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bahwa</a:t>
            </a:r>
            <a:r>
              <a:rPr lang="en-US" sz="2000" dirty="0" smtClean="0"/>
              <a:t> rata-rata</a:t>
            </a:r>
          </a:p>
          <a:p>
            <a:pPr>
              <a:buNone/>
            </a:pPr>
            <a:r>
              <a:rPr lang="en-US" sz="2000" dirty="0" smtClean="0"/>
              <a:t>emesis </a:t>
            </a:r>
            <a:r>
              <a:rPr lang="en-US" sz="2000" dirty="0" err="1" smtClean="0"/>
              <a:t>gravidarum</a:t>
            </a:r>
            <a:r>
              <a:rPr lang="en-US" sz="2000" dirty="0" smtClean="0"/>
              <a:t> </a:t>
            </a:r>
            <a:r>
              <a:rPr lang="en-US" sz="2000" dirty="0" err="1" smtClean="0"/>
              <a:t>sebelum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diberikan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seduhan</a:t>
            </a:r>
            <a:r>
              <a:rPr lang="en-US" sz="2000" dirty="0" smtClean="0"/>
              <a:t> </a:t>
            </a:r>
            <a:r>
              <a:rPr lang="en-US" sz="2000" dirty="0" err="1" smtClean="0"/>
              <a:t>jahe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3,38</a:t>
            </a:r>
          </a:p>
          <a:p>
            <a:pPr>
              <a:buNone/>
            </a:pP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standar</a:t>
            </a:r>
            <a:r>
              <a:rPr lang="en-US" sz="2000" dirty="0" smtClean="0"/>
              <a:t> </a:t>
            </a:r>
            <a:r>
              <a:rPr lang="en-US" sz="2000" dirty="0" err="1" smtClean="0"/>
              <a:t>deviasi</a:t>
            </a:r>
            <a:r>
              <a:rPr lang="en-US" sz="2000" dirty="0" smtClean="0"/>
              <a:t> 0,594</a:t>
            </a:r>
          </a:p>
          <a:p>
            <a:pPr>
              <a:buNone/>
            </a:pPr>
            <a:r>
              <a:rPr lang="en-US" sz="2000" dirty="0" err="1" smtClean="0"/>
              <a:t>sedangkan</a:t>
            </a:r>
            <a:r>
              <a:rPr lang="en-US" sz="2000" dirty="0" smtClean="0"/>
              <a:t> rata-rata emesis</a:t>
            </a:r>
          </a:p>
          <a:p>
            <a:pPr>
              <a:buNone/>
            </a:pPr>
            <a:r>
              <a:rPr lang="en-US" sz="2000" dirty="0" err="1" smtClean="0"/>
              <a:t>gravidarum</a:t>
            </a:r>
            <a:r>
              <a:rPr lang="en-US" sz="2000" dirty="0" smtClean="0"/>
              <a:t> </a:t>
            </a:r>
            <a:r>
              <a:rPr lang="en-US" sz="2000" dirty="0" err="1" smtClean="0"/>
              <a:t>setelah</a:t>
            </a:r>
            <a:r>
              <a:rPr lang="en-US" sz="2000" dirty="0" smtClean="0"/>
              <a:t> </a:t>
            </a:r>
            <a:r>
              <a:rPr lang="en-US" sz="2000" dirty="0" err="1" smtClean="0"/>
              <a:t>diberikan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seduhan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2,19 </a:t>
            </a:r>
            <a:r>
              <a:rPr lang="en-US" sz="2000" dirty="0" err="1" smtClean="0"/>
              <a:t>dengan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standar</a:t>
            </a:r>
            <a:r>
              <a:rPr lang="en-US" sz="2000" dirty="0" smtClean="0"/>
              <a:t> </a:t>
            </a:r>
            <a:r>
              <a:rPr lang="en-US" sz="2000" dirty="0" err="1" smtClean="0"/>
              <a:t>deviasi</a:t>
            </a:r>
            <a:r>
              <a:rPr lang="en-US" sz="2000" dirty="0" smtClean="0"/>
              <a:t> </a:t>
            </a:r>
            <a:r>
              <a:rPr lang="en-US" sz="2000" dirty="0" err="1" smtClean="0"/>
              <a:t>standar</a:t>
            </a:r>
            <a:r>
              <a:rPr lang="en-US" sz="2000" dirty="0" smtClean="0"/>
              <a:t> </a:t>
            </a:r>
            <a:r>
              <a:rPr lang="en-US" sz="2000" dirty="0" err="1" smtClean="0"/>
              <a:t>deviasi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0,401.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/>
              <a:t> Dari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Analisa</a:t>
            </a:r>
            <a:r>
              <a:rPr lang="en-US" sz="2000" dirty="0" smtClean="0"/>
              <a:t> data </a:t>
            </a:r>
            <a:r>
              <a:rPr lang="en-US" sz="2000" dirty="0" err="1" smtClean="0"/>
              <a:t>dengan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menggunakan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paires</a:t>
            </a:r>
            <a:r>
              <a:rPr lang="en-US" sz="2000" dirty="0" smtClean="0"/>
              <a:t> sample t-test</a:t>
            </a:r>
          </a:p>
          <a:p>
            <a:pPr>
              <a:buNone/>
            </a:pPr>
            <a:r>
              <a:rPr lang="en-US" sz="2000" dirty="0" err="1" smtClean="0"/>
              <a:t>didapat</a:t>
            </a:r>
            <a:r>
              <a:rPr lang="en-US" sz="2000" dirty="0" smtClean="0"/>
              <a:t> </a:t>
            </a:r>
            <a:r>
              <a:rPr lang="en-US" sz="2000" dirty="0" err="1" smtClean="0"/>
              <a:t>pValue</a:t>
            </a:r>
            <a:r>
              <a:rPr lang="en-US" sz="2000" dirty="0" smtClean="0"/>
              <a:t> 0,000(p&lt;0,05)</a:t>
            </a:r>
          </a:p>
          <a:p>
            <a:pPr>
              <a:buNone/>
            </a:pPr>
            <a:r>
              <a:rPr lang="en-US" sz="2000" dirty="0" err="1" smtClean="0"/>
              <a:t>mdnunjukkan</a:t>
            </a:r>
            <a:r>
              <a:rPr lang="en-US" sz="2000" dirty="0" smtClean="0"/>
              <a:t> rata-rata emesis</a:t>
            </a:r>
          </a:p>
          <a:p>
            <a:pPr>
              <a:buNone/>
            </a:pPr>
            <a:r>
              <a:rPr lang="en-US" sz="2000" dirty="0" err="1" smtClean="0"/>
              <a:t>sebelum</a:t>
            </a:r>
            <a:r>
              <a:rPr lang="en-US" sz="2000" dirty="0" smtClean="0"/>
              <a:t> </a:t>
            </a:r>
            <a:r>
              <a:rPr lang="en-US" sz="2000" dirty="0" err="1" smtClean="0"/>
              <a:t>diberikan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gravidarum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sduhan</a:t>
            </a:r>
            <a:r>
              <a:rPr lang="en-US" sz="2000" dirty="0" smtClean="0"/>
              <a:t> paired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sz="2400" dirty="0" smtClean="0"/>
              <a:t> METODE </a:t>
            </a:r>
          </a:p>
          <a:p>
            <a:r>
              <a:rPr lang="en-US" sz="2400" dirty="0" err="1" smtClean="0"/>
              <a:t>Pra</a:t>
            </a:r>
            <a:r>
              <a:rPr lang="en-US" sz="2400" dirty="0" smtClean="0"/>
              <a:t> </a:t>
            </a:r>
            <a:r>
              <a:rPr lang="en-US" sz="2400" dirty="0" err="1" smtClean="0"/>
              <a:t>Eksperimen</a:t>
            </a:r>
            <a:endParaRPr lang="en-US" sz="2400" dirty="0" smtClean="0"/>
          </a:p>
          <a:p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endParaRPr lang="en-US" sz="2400" dirty="0" smtClean="0"/>
          </a:p>
          <a:p>
            <a:r>
              <a:rPr lang="en-US" sz="2400" dirty="0" err="1" smtClean="0"/>
              <a:t>rancangan</a:t>
            </a:r>
            <a:r>
              <a:rPr lang="en-US" sz="2400" dirty="0" smtClean="0"/>
              <a:t> one</a:t>
            </a:r>
          </a:p>
          <a:p>
            <a:r>
              <a:rPr lang="en-US" sz="2400" dirty="0" smtClean="0"/>
              <a:t>group pretest-</a:t>
            </a:r>
          </a:p>
          <a:p>
            <a:r>
              <a:rPr lang="en-US" sz="2400" dirty="0" err="1" smtClean="0"/>
              <a:t>postest</a:t>
            </a:r>
            <a:r>
              <a:rPr lang="en-US" sz="2400" dirty="0" smtClean="0"/>
              <a:t> design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PENELITIAN INDRAYANI 2018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trimester 1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ambil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purposive sampling </a:t>
            </a:r>
            <a:r>
              <a:rPr lang="en-US" dirty="0" err="1" smtClean="0"/>
              <a:t>Sebanyak</a:t>
            </a:r>
            <a:r>
              <a:rPr lang="en-US" dirty="0" smtClean="0"/>
              <a:t> 10 </a:t>
            </a:r>
            <a:r>
              <a:rPr lang="en-US" dirty="0" err="1" smtClean="0"/>
              <a:t>orang</a:t>
            </a:r>
            <a:r>
              <a:rPr lang="en-US" dirty="0" smtClean="0"/>
              <a:t>.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rata-rata </a:t>
            </a:r>
            <a:r>
              <a:rPr lang="en-US" dirty="0" err="1" smtClean="0"/>
              <a:t>frekuensi</a:t>
            </a:r>
            <a:r>
              <a:rPr lang="en-US" dirty="0" smtClean="0"/>
              <a:t> </a:t>
            </a:r>
            <a:r>
              <a:rPr lang="en-US" dirty="0" err="1" smtClean="0"/>
              <a:t>mual</a:t>
            </a:r>
            <a:r>
              <a:rPr lang="en-US" dirty="0" smtClean="0"/>
              <a:t> </a:t>
            </a:r>
            <a:r>
              <a:rPr lang="en-US" dirty="0" err="1" smtClean="0"/>
              <a:t>muntah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trimester I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wedang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9,30. </a:t>
            </a:r>
            <a:r>
              <a:rPr lang="en-US" dirty="0" err="1" smtClean="0"/>
              <a:t>Sedangkan</a:t>
            </a:r>
            <a:r>
              <a:rPr lang="en-US" dirty="0" smtClean="0"/>
              <a:t> rata-rata </a:t>
            </a:r>
            <a:r>
              <a:rPr lang="en-US" dirty="0" err="1" smtClean="0"/>
              <a:t>frekuensi</a:t>
            </a:r>
            <a:r>
              <a:rPr lang="en-US" dirty="0" smtClean="0"/>
              <a:t> </a:t>
            </a:r>
            <a:r>
              <a:rPr lang="en-US" dirty="0" err="1" smtClean="0"/>
              <a:t>mual</a:t>
            </a:r>
            <a:r>
              <a:rPr lang="en-US" dirty="0" smtClean="0"/>
              <a:t> </a:t>
            </a:r>
            <a:r>
              <a:rPr lang="en-US" dirty="0" err="1" smtClean="0"/>
              <a:t>muntah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trimester I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wedang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4,50.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analisis</a:t>
            </a:r>
            <a:r>
              <a:rPr lang="en-US" dirty="0" smtClean="0"/>
              <a:t> </a:t>
            </a:r>
            <a:r>
              <a:rPr lang="en-US" dirty="0" err="1" smtClean="0"/>
              <a:t>bivariat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perbedaan</a:t>
            </a:r>
            <a:r>
              <a:rPr lang="en-US" dirty="0" smtClean="0"/>
              <a:t> rata-rata </a:t>
            </a:r>
            <a:r>
              <a:rPr lang="en-US" dirty="0" err="1" smtClean="0"/>
              <a:t>frekuensi</a:t>
            </a:r>
            <a:r>
              <a:rPr lang="en-US" dirty="0" smtClean="0"/>
              <a:t> </a:t>
            </a:r>
            <a:r>
              <a:rPr lang="en-US" dirty="0" err="1" smtClean="0"/>
              <a:t>mual</a:t>
            </a:r>
            <a:r>
              <a:rPr lang="en-US" dirty="0" smtClean="0"/>
              <a:t> </a:t>
            </a:r>
            <a:r>
              <a:rPr lang="en-US" dirty="0" err="1" smtClean="0"/>
              <a:t>muntah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intervensi</a:t>
            </a:r>
            <a:r>
              <a:rPr lang="en-US" dirty="0" smtClean="0"/>
              <a:t> </a:t>
            </a:r>
            <a:r>
              <a:rPr lang="en-US" dirty="0" err="1" smtClean="0"/>
              <a:t>wedang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4,80 </a:t>
            </a:r>
            <a:r>
              <a:rPr lang="en-US" dirty="0" err="1" smtClean="0"/>
              <a:t>dengan</a:t>
            </a:r>
            <a:r>
              <a:rPr lang="en-US" dirty="0" smtClean="0"/>
              <a:t> p=0,000.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wedang</a:t>
            </a:r>
            <a:r>
              <a:rPr lang="en-US" dirty="0" smtClean="0"/>
              <a:t> </a:t>
            </a:r>
            <a:r>
              <a:rPr lang="en-US" dirty="0" err="1" smtClean="0"/>
              <a:t>jahe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frekuensi</a:t>
            </a:r>
            <a:r>
              <a:rPr lang="en-US" dirty="0" smtClean="0"/>
              <a:t> </a:t>
            </a:r>
            <a:r>
              <a:rPr lang="en-US" dirty="0" err="1" smtClean="0"/>
              <a:t>mual</a:t>
            </a:r>
            <a:r>
              <a:rPr lang="en-US" dirty="0" smtClean="0"/>
              <a:t> </a:t>
            </a:r>
            <a:r>
              <a:rPr lang="en-US" dirty="0" err="1" smtClean="0"/>
              <a:t>muntah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trimester 1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Kabupaten</a:t>
            </a:r>
            <a:r>
              <a:rPr lang="en-US" dirty="0" smtClean="0"/>
              <a:t> Bengkulu Utara </a:t>
            </a:r>
            <a:r>
              <a:rPr lang="en-US" dirty="0" err="1" smtClean="0"/>
              <a:t>tahun</a:t>
            </a:r>
            <a:r>
              <a:rPr lang="en-US" dirty="0" smtClean="0"/>
              <a:t> 2017.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Quasi </a:t>
            </a:r>
            <a:r>
              <a:rPr lang="en-US" sz="2000" dirty="0" err="1" smtClean="0"/>
              <a:t>Eksperiment</a:t>
            </a:r>
            <a:endParaRPr lang="en-US" sz="2000" dirty="0" smtClean="0"/>
          </a:p>
          <a:p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menggunakan</a:t>
            </a:r>
            <a:endParaRPr lang="en-US" sz="2000" dirty="0" smtClean="0"/>
          </a:p>
          <a:p>
            <a:r>
              <a:rPr lang="en-US" sz="2000" dirty="0" err="1" smtClean="0"/>
              <a:t>rancangan</a:t>
            </a:r>
            <a:r>
              <a:rPr lang="en-US" sz="2000" dirty="0" smtClean="0"/>
              <a:t> One group Pretest-Post </a:t>
            </a:r>
            <a:r>
              <a:rPr lang="en-US" sz="2000" dirty="0" err="1" smtClean="0"/>
              <a:t>tes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BY NITA LESTARI</a:t>
            </a:r>
            <a:endParaRPr lang="en-US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chemeClr val="tx1"/>
                </a:solidFill>
              </a:rPr>
              <a:t>TERIMAKASI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430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Efektivitas Jahe Untuk Mengatasi Emesis Gravidarum Pada Ibu Hamil</vt:lpstr>
      <vt:lpstr>Emesis gravidarum</vt:lpstr>
      <vt:lpstr>Penyebab dan cara pengobatan emesis gravidarum</vt:lpstr>
      <vt:lpstr>PENELITIAN “Efektivitas Ekstrak Jahe Untuk Mengurangi Emesis Gravidarum Pada Ibu Hamil Trimester 1 Di Klinik Hj. Dewi Sasmera Medan" </vt:lpstr>
      <vt:lpstr>PENELITISAN RUFARIDAH TAHUN 2019</vt:lpstr>
      <vt:lpstr>PENELITIAN INDRAYANI 2018</vt:lpstr>
      <vt:lpstr>BY NITA LESTARI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19</cp:revision>
  <dcterms:created xsi:type="dcterms:W3CDTF">2024-11-14T00:59:56Z</dcterms:created>
  <dcterms:modified xsi:type="dcterms:W3CDTF">2024-11-14T04:03:39Z</dcterms:modified>
</cp:coreProperties>
</file>