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506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247DB2-F733-4210-A72F-99606711B0A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620381-3492-43F8-B69D-8742D637723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20381-3492-43F8-B69D-8742D6377233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02BA8-3539-4539-B764-490133F3254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ED47D-4ADD-4F80-AFF3-42C078D0BC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02BA8-3539-4539-B764-490133F3254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ED47D-4ADD-4F80-AFF3-42C078D0BC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02BA8-3539-4539-B764-490133F3254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ED47D-4ADD-4F80-AFF3-42C078D0BC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02BA8-3539-4539-B764-490133F3254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ED47D-4ADD-4F80-AFF3-42C078D0BC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02BA8-3539-4539-B764-490133F3254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ED47D-4ADD-4F80-AFF3-42C078D0BC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02BA8-3539-4539-B764-490133F3254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ED47D-4ADD-4F80-AFF3-42C078D0BC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02BA8-3539-4539-B764-490133F3254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ED47D-4ADD-4F80-AFF3-42C078D0BC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02BA8-3539-4539-B764-490133F3254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ED47D-4ADD-4F80-AFF3-42C078D0BC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02BA8-3539-4539-B764-490133F3254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ED47D-4ADD-4F80-AFF3-42C078D0BC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02BA8-3539-4539-B764-490133F3254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ED47D-4ADD-4F80-AFF3-42C078D0BC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02BA8-3539-4539-B764-490133F3254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ED47D-4ADD-4F80-AFF3-42C078D0BC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D02BA8-3539-4539-B764-490133F3254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ED47D-4ADD-4F80-AFF3-42C078D0BCF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3200" dirty="0" err="1" smtClean="0">
                <a:latin typeface="Narkisim" pitchFamily="34" charset="-79"/>
                <a:cs typeface="Narkisim" pitchFamily="34" charset="-79"/>
              </a:rPr>
              <a:t>Pengaruh</a:t>
            </a:r>
            <a:r>
              <a:rPr lang="en-US" sz="32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200" dirty="0" err="1" smtClean="0">
                <a:latin typeface="Narkisim" pitchFamily="34" charset="-79"/>
                <a:cs typeface="Narkisim" pitchFamily="34" charset="-79"/>
              </a:rPr>
              <a:t>Daun</a:t>
            </a:r>
            <a:r>
              <a:rPr lang="en-US" sz="32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200" dirty="0" err="1" smtClean="0">
                <a:latin typeface="Narkisim" pitchFamily="34" charset="-79"/>
                <a:cs typeface="Narkisim" pitchFamily="34" charset="-79"/>
              </a:rPr>
              <a:t>Kelor</a:t>
            </a:r>
            <a:r>
              <a:rPr lang="en-US" sz="3200" dirty="0" smtClean="0">
                <a:latin typeface="Narkisim" pitchFamily="34" charset="-79"/>
                <a:cs typeface="Narkisim" pitchFamily="34" charset="-79"/>
              </a:rPr>
              <a:t> (</a:t>
            </a:r>
            <a:r>
              <a:rPr lang="en-US" sz="3200" dirty="0" err="1" smtClean="0">
                <a:latin typeface="Narkisim" pitchFamily="34" charset="-79"/>
                <a:cs typeface="Narkisim" pitchFamily="34" charset="-79"/>
              </a:rPr>
              <a:t>Moringa</a:t>
            </a:r>
            <a:r>
              <a:rPr lang="en-US" sz="32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200" dirty="0" err="1" smtClean="0">
                <a:latin typeface="Narkisim" pitchFamily="34" charset="-79"/>
                <a:cs typeface="Narkisim" pitchFamily="34" charset="-79"/>
              </a:rPr>
              <a:t>oleifera</a:t>
            </a:r>
            <a:r>
              <a:rPr lang="en-US" sz="3200" dirty="0" smtClean="0">
                <a:latin typeface="Narkisim" pitchFamily="34" charset="-79"/>
                <a:cs typeface="Narkisim" pitchFamily="34" charset="-79"/>
              </a:rPr>
              <a:t>) </a:t>
            </a:r>
            <a:r>
              <a:rPr lang="en-US" sz="3200" dirty="0" err="1" smtClean="0">
                <a:latin typeface="Narkisim" pitchFamily="34" charset="-79"/>
                <a:cs typeface="Narkisim" pitchFamily="34" charset="-79"/>
              </a:rPr>
              <a:t>Terhadap</a:t>
            </a:r>
            <a:r>
              <a:rPr lang="en-US" sz="32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200" dirty="0" err="1" smtClean="0">
                <a:latin typeface="Narkisim" pitchFamily="34" charset="-79"/>
                <a:cs typeface="Narkisim" pitchFamily="34" charset="-79"/>
              </a:rPr>
              <a:t>Pencegahan</a:t>
            </a:r>
            <a:r>
              <a:rPr lang="en-US" sz="3200" dirty="0" smtClean="0">
                <a:latin typeface="Narkisim" pitchFamily="34" charset="-79"/>
                <a:cs typeface="Narkisim" pitchFamily="34" charset="-79"/>
              </a:rPr>
              <a:t/>
            </a:r>
            <a:br>
              <a:rPr lang="en-US" sz="3200" dirty="0" smtClean="0">
                <a:latin typeface="Narkisim" pitchFamily="34" charset="-79"/>
                <a:cs typeface="Narkisim" pitchFamily="34" charset="-79"/>
              </a:rPr>
            </a:br>
            <a:r>
              <a:rPr lang="en-US" sz="3200" dirty="0" smtClean="0">
                <a:latin typeface="Narkisim" pitchFamily="34" charset="-79"/>
                <a:cs typeface="Narkisim" pitchFamily="34" charset="-79"/>
              </a:rPr>
              <a:t>Stunting</a:t>
            </a:r>
            <a:endParaRPr lang="en-US" sz="3200" dirty="0">
              <a:latin typeface="Narkisim" pitchFamily="34" charset="-79"/>
              <a:cs typeface="Narkisim" pitchFamily="34" charset="-79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Narkisim" pitchFamily="34" charset="-79"/>
                <a:cs typeface="Narkisim" pitchFamily="34" charset="-79"/>
              </a:rPr>
              <a:t>PENGERTIAN</a:t>
            </a:r>
            <a:endParaRPr lang="en-US" dirty="0">
              <a:latin typeface="Narkisim" pitchFamily="34" charset="-79"/>
              <a:cs typeface="Narkisim" pitchFamily="34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14800" cy="457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Stunting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merupakan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gangguan</a:t>
            </a:r>
            <a:endParaRPr lang="en-US" sz="1600" dirty="0" smtClean="0">
              <a:latin typeface="Narkisim" pitchFamily="34" charset="-79"/>
              <a:cs typeface="Narkisim" pitchFamily="34" charset="-79"/>
            </a:endParaRPr>
          </a:p>
          <a:p>
            <a:pPr>
              <a:buNone/>
            </a:pP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pertumbuhan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yang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ditandai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dengan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adanya</a:t>
            </a:r>
            <a:endParaRPr lang="en-US" sz="1600" dirty="0" smtClean="0">
              <a:latin typeface="Narkisim" pitchFamily="34" charset="-79"/>
              <a:cs typeface="Narkisim" pitchFamily="34" charset="-79"/>
            </a:endParaRPr>
          </a:p>
          <a:p>
            <a:pPr>
              <a:buNone/>
            </a:pP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kekurangan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banyak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zat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gizi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yang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dibawah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angka</a:t>
            </a:r>
            <a:endParaRPr lang="en-US" sz="1600" dirty="0" smtClean="0">
              <a:latin typeface="Narkisim" pitchFamily="34" charset="-79"/>
              <a:cs typeface="Narkisim" pitchFamily="34" charset="-79"/>
            </a:endParaRPr>
          </a:p>
          <a:p>
            <a:pPr>
              <a:buNone/>
            </a:pP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kebutuhan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anak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dan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terjadi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dalam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jangka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waktu</a:t>
            </a:r>
            <a:endParaRPr lang="en-US" sz="1600" dirty="0" smtClean="0">
              <a:latin typeface="Narkisim" pitchFamily="34" charset="-79"/>
              <a:cs typeface="Narkisim" pitchFamily="34" charset="-79"/>
            </a:endParaRPr>
          </a:p>
          <a:p>
            <a:pPr>
              <a:buNone/>
            </a:pP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lama.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Kondisi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tersebut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dapat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ditunjukkan</a:t>
            </a:r>
            <a:endParaRPr lang="en-US" sz="1600" dirty="0" smtClean="0">
              <a:latin typeface="Narkisim" pitchFamily="34" charset="-79"/>
              <a:cs typeface="Narkisim" pitchFamily="34" charset="-79"/>
            </a:endParaRPr>
          </a:p>
          <a:p>
            <a:pPr>
              <a:buNone/>
            </a:pP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berdasarkan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nilai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z-score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tinggi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badan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menurut</a:t>
            </a:r>
            <a:endParaRPr lang="en-US" sz="1600" dirty="0" smtClean="0">
              <a:latin typeface="Narkisim" pitchFamily="34" charset="-79"/>
              <a:cs typeface="Narkisim" pitchFamily="34" charset="-79"/>
            </a:endParaRPr>
          </a:p>
          <a:p>
            <a:pPr>
              <a:buNone/>
            </a:pP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umur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(TB/U)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anak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&lt;–2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Standar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Deviasi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(SD).</a:t>
            </a:r>
          </a:p>
          <a:p>
            <a:pPr>
              <a:buNone/>
            </a:pP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Menurut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Kementrian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Kesehatan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RI,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kejadian</a:t>
            </a:r>
            <a:endParaRPr lang="en-US" sz="1600" dirty="0" smtClean="0">
              <a:latin typeface="Narkisim" pitchFamily="34" charset="-79"/>
              <a:cs typeface="Narkisim" pitchFamily="34" charset="-79"/>
            </a:endParaRPr>
          </a:p>
          <a:p>
            <a:pPr>
              <a:buNone/>
            </a:pP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stunting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diawali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dari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kejadian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underweight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atau</a:t>
            </a:r>
            <a:endParaRPr lang="en-US" sz="1600" dirty="0" smtClean="0">
              <a:latin typeface="Narkisim" pitchFamily="34" charset="-79"/>
              <a:cs typeface="Narkisim" pitchFamily="34" charset="-79"/>
            </a:endParaRPr>
          </a:p>
          <a:p>
            <a:pPr>
              <a:buNone/>
            </a:pP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kekurangan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energi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kronis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yang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terjadi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secara</a:t>
            </a:r>
            <a:endParaRPr lang="en-US" sz="1600" dirty="0" smtClean="0">
              <a:latin typeface="Narkisim" pitchFamily="34" charset="-79"/>
              <a:cs typeface="Narkisim" pitchFamily="34" charset="-79"/>
            </a:endParaRPr>
          </a:p>
          <a:p>
            <a:pPr>
              <a:buNone/>
            </a:pP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berkelanjutan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sehingga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bila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tidak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segera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dilakukan</a:t>
            </a:r>
            <a:endParaRPr lang="en-US" sz="1600" dirty="0" smtClean="0">
              <a:latin typeface="Narkisim" pitchFamily="34" charset="-79"/>
              <a:cs typeface="Narkisim" pitchFamily="34" charset="-79"/>
            </a:endParaRPr>
          </a:p>
          <a:p>
            <a:pPr>
              <a:buNone/>
            </a:pP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penanganan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maka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anak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akan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mengalami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stunting,</a:t>
            </a:r>
          </a:p>
          <a:p>
            <a:pPr>
              <a:buNone/>
            </a:pP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sehingga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kecukupan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dan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peningkatan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energi</a:t>
            </a:r>
            <a:endParaRPr lang="en-US" sz="1600" dirty="0" smtClean="0">
              <a:latin typeface="Narkisim" pitchFamily="34" charset="-79"/>
              <a:cs typeface="Narkisim" pitchFamily="34" charset="-79"/>
            </a:endParaRPr>
          </a:p>
          <a:p>
            <a:pPr>
              <a:buNone/>
            </a:pP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sangat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dibutuhkan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oleh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anak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 stunting (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Permatasari</a:t>
            </a:r>
            <a:endParaRPr lang="en-US" sz="1600" dirty="0" smtClean="0">
              <a:latin typeface="Narkisim" pitchFamily="34" charset="-79"/>
              <a:cs typeface="Narkisim" pitchFamily="34" charset="-79"/>
            </a:endParaRPr>
          </a:p>
          <a:p>
            <a:pPr>
              <a:buNone/>
            </a:pP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&amp; </a:t>
            </a:r>
            <a:r>
              <a:rPr lang="en-US" sz="1600" dirty="0" err="1" smtClean="0">
                <a:latin typeface="Narkisim" pitchFamily="34" charset="-79"/>
                <a:cs typeface="Narkisim" pitchFamily="34" charset="-79"/>
              </a:rPr>
              <a:t>Adi</a:t>
            </a:r>
            <a:r>
              <a:rPr lang="en-US" sz="1600" dirty="0" smtClean="0">
                <a:latin typeface="Narkisim" pitchFamily="34" charset="-79"/>
                <a:cs typeface="Narkisim" pitchFamily="34" charset="-79"/>
              </a:rPr>
              <a:t>, 2018).</a:t>
            </a:r>
            <a:endParaRPr lang="en-US" sz="1600" dirty="0">
              <a:latin typeface="Narkisim" pitchFamily="34" charset="-79"/>
              <a:cs typeface="Narkisim" pitchFamily="34" charset="-79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600" dirty="0" err="1" smtClean="0"/>
              <a:t>sedikit</a:t>
            </a:r>
            <a:r>
              <a:rPr lang="en-US" sz="1600" dirty="0" smtClean="0"/>
              <a:t>. (</a:t>
            </a:r>
            <a:r>
              <a:rPr lang="en-US" sz="1600" dirty="0" err="1" smtClean="0"/>
              <a:t>Fajria</a:t>
            </a:r>
            <a:r>
              <a:rPr lang="en-US" sz="1600" dirty="0" smtClean="0"/>
              <a:t> L, 2016)</a:t>
            </a:r>
            <a:r>
              <a:rPr lang="en-US" sz="1600" dirty="0" smtClean="0"/>
              <a:t> </a:t>
            </a:r>
            <a:r>
              <a:rPr lang="en-US" sz="1600" dirty="0" err="1" smtClean="0"/>
              <a:t>Prevalensi</a:t>
            </a:r>
            <a:r>
              <a:rPr lang="en-US" sz="1600" dirty="0" smtClean="0"/>
              <a:t> </a:t>
            </a:r>
            <a:r>
              <a:rPr lang="en-US" sz="1600" dirty="0" err="1" smtClean="0"/>
              <a:t>gizi</a:t>
            </a:r>
            <a:r>
              <a:rPr lang="en-US" sz="1600" dirty="0" smtClean="0"/>
              <a:t> </a:t>
            </a:r>
            <a:r>
              <a:rPr lang="en-US" sz="1600" dirty="0" err="1" smtClean="0"/>
              <a:t>buruk</a:t>
            </a:r>
            <a:r>
              <a:rPr lang="en-US" sz="1600" dirty="0" smtClean="0"/>
              <a:t> </a:t>
            </a:r>
            <a:r>
              <a:rPr lang="en-US" sz="1600" dirty="0" err="1" smtClean="0"/>
              <a:t>terus</a:t>
            </a:r>
            <a:r>
              <a:rPr lang="en-US" sz="1600" dirty="0" smtClean="0"/>
              <a:t> </a:t>
            </a:r>
            <a:r>
              <a:rPr lang="en-US" sz="1600" dirty="0" err="1" smtClean="0"/>
              <a:t>mengalami</a:t>
            </a:r>
            <a:r>
              <a:rPr lang="en-US" sz="1600" dirty="0" smtClean="0"/>
              <a:t> </a:t>
            </a:r>
            <a:r>
              <a:rPr lang="en-US" sz="1600" dirty="0" err="1" smtClean="0"/>
              <a:t>penurunan</a:t>
            </a:r>
            <a:r>
              <a:rPr lang="en-US" sz="1600" dirty="0" smtClean="0"/>
              <a:t> </a:t>
            </a:r>
            <a:r>
              <a:rPr lang="en-US" sz="1600" dirty="0" err="1" smtClean="0"/>
              <a:t>dari</a:t>
            </a:r>
            <a:r>
              <a:rPr lang="en-US" sz="1600" dirty="0" smtClean="0"/>
              <a:t> 9,7%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tahun</a:t>
            </a:r>
            <a:r>
              <a:rPr lang="en-US" sz="1600" dirty="0" smtClean="0"/>
              <a:t> 2005 4,9%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tahun</a:t>
            </a:r>
            <a:r>
              <a:rPr lang="en-US" sz="1600" dirty="0" smtClean="0"/>
              <a:t> 2010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diharapkan</a:t>
            </a:r>
            <a:r>
              <a:rPr lang="en-US" sz="1600" dirty="0" smtClean="0"/>
              <a:t> </a:t>
            </a:r>
            <a:r>
              <a:rPr lang="en-US" sz="1600" dirty="0" err="1" smtClean="0"/>
              <a:t>menjadi</a:t>
            </a:r>
            <a:r>
              <a:rPr lang="en-US" sz="1600" dirty="0" smtClean="0"/>
              <a:t> </a:t>
            </a:r>
            <a:r>
              <a:rPr lang="en-US" sz="1600" dirty="0" err="1" smtClean="0"/>
              <a:t>ditahun</a:t>
            </a:r>
            <a:r>
              <a:rPr lang="en-US" sz="1600" dirty="0" smtClean="0"/>
              <a:t> 2015, </a:t>
            </a:r>
            <a:r>
              <a:rPr lang="en-US" sz="1600" dirty="0" err="1" smtClean="0"/>
              <a:t>prevalensi</a:t>
            </a:r>
            <a:r>
              <a:rPr lang="en-US" sz="1600" dirty="0" smtClean="0"/>
              <a:t> </a:t>
            </a:r>
            <a:r>
              <a:rPr lang="en-US" sz="1600" dirty="0" err="1" smtClean="0"/>
              <a:t>gizi</a:t>
            </a:r>
            <a:r>
              <a:rPr lang="en-US" sz="1600" dirty="0" smtClean="0"/>
              <a:t> </a:t>
            </a:r>
            <a:r>
              <a:rPr lang="en-US" sz="1600" dirty="0" err="1" smtClean="0"/>
              <a:t>buruk</a:t>
            </a:r>
            <a:r>
              <a:rPr lang="en-US" sz="1600" dirty="0" smtClean="0"/>
              <a:t> </a:t>
            </a:r>
            <a:r>
              <a:rPr lang="en-US" sz="1600" dirty="0" err="1" smtClean="0"/>
              <a:t>dapat</a:t>
            </a:r>
            <a:r>
              <a:rPr lang="en-US" sz="1600" dirty="0" smtClean="0"/>
              <a:t> </a:t>
            </a:r>
            <a:r>
              <a:rPr lang="en-US" sz="1600" dirty="0" err="1" smtClean="0"/>
              <a:t>turun</a:t>
            </a:r>
            <a:r>
              <a:rPr lang="en-US" sz="1600" dirty="0" smtClean="0"/>
              <a:t> </a:t>
            </a:r>
            <a:r>
              <a:rPr lang="en-US" sz="1600" dirty="0" err="1" smtClean="0"/>
              <a:t>menjadi</a:t>
            </a:r>
            <a:r>
              <a:rPr lang="en-US" sz="1600" dirty="0" smtClean="0"/>
              <a:t> 3,6%. </a:t>
            </a:r>
            <a:r>
              <a:rPr lang="en-US" sz="1600" dirty="0" err="1" smtClean="0"/>
              <a:t>Prevalensi</a:t>
            </a:r>
            <a:r>
              <a:rPr lang="en-US" sz="1600" dirty="0" smtClean="0"/>
              <a:t> </a:t>
            </a:r>
            <a:r>
              <a:rPr lang="en-US" sz="1600" dirty="0" err="1" smtClean="0"/>
              <a:t>anak</a:t>
            </a:r>
            <a:r>
              <a:rPr lang="en-US" sz="1600" dirty="0" smtClean="0"/>
              <a:t> </a:t>
            </a:r>
            <a:r>
              <a:rPr lang="en-US" sz="1600" dirty="0" err="1" smtClean="0"/>
              <a:t>balita</a:t>
            </a:r>
            <a:r>
              <a:rPr lang="en-US" sz="1600" dirty="0" smtClean="0"/>
              <a:t> </a:t>
            </a:r>
            <a:r>
              <a:rPr lang="en-US" sz="1600" dirty="0" err="1" smtClean="0"/>
              <a:t>gizi</a:t>
            </a:r>
            <a:r>
              <a:rPr lang="en-US" sz="1600" dirty="0" smtClean="0"/>
              <a:t> </a:t>
            </a:r>
            <a:r>
              <a:rPr lang="en-US" sz="1600" dirty="0" err="1" smtClean="0"/>
              <a:t>kurang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buruk</a:t>
            </a:r>
            <a:r>
              <a:rPr lang="en-US" sz="1600" dirty="0" smtClean="0"/>
              <a:t> </a:t>
            </a:r>
            <a:r>
              <a:rPr lang="en-US" sz="1600" dirty="0" err="1" smtClean="0"/>
              <a:t>turun</a:t>
            </a:r>
            <a:r>
              <a:rPr lang="en-US" sz="1600" dirty="0" smtClean="0"/>
              <a:t> 0,5 % </a:t>
            </a:r>
            <a:r>
              <a:rPr lang="en-US" sz="1600" dirty="0" err="1" smtClean="0"/>
              <a:t>dari</a:t>
            </a:r>
            <a:r>
              <a:rPr lang="en-US" sz="1600" dirty="0" smtClean="0"/>
              <a:t> 18,4% </a:t>
            </a:r>
            <a:r>
              <a:rPr lang="en-US" sz="1600" dirty="0" err="1" smtClean="0"/>
              <a:t>pada</a:t>
            </a:r>
            <a:r>
              <a:rPr lang="en-US" sz="1600" dirty="0" smtClean="0"/>
              <a:t> 2007 </a:t>
            </a:r>
            <a:r>
              <a:rPr lang="en-US" sz="1600" dirty="0" err="1" smtClean="0"/>
              <a:t>menjadi</a:t>
            </a:r>
            <a:r>
              <a:rPr lang="en-US" sz="1600" dirty="0" smtClean="0"/>
              <a:t> 17,9% </a:t>
            </a:r>
            <a:r>
              <a:rPr lang="en-US" sz="1600" dirty="0" err="1" smtClean="0"/>
              <a:t>pada</a:t>
            </a:r>
            <a:r>
              <a:rPr lang="en-US" sz="1600" dirty="0" smtClean="0"/>
              <a:t> 2010. </a:t>
            </a:r>
            <a:r>
              <a:rPr lang="en-US" sz="1600" dirty="0" err="1" smtClean="0"/>
              <a:t>Berbeda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GHI (Global Hunger Index) yang </a:t>
            </a:r>
            <a:r>
              <a:rPr lang="en-US" sz="1600" dirty="0" err="1" smtClean="0"/>
              <a:t>menyatakan</a:t>
            </a:r>
            <a:r>
              <a:rPr lang="en-US" sz="1600" dirty="0" smtClean="0"/>
              <a:t> </a:t>
            </a:r>
            <a:r>
              <a:rPr lang="en-US" sz="1600" dirty="0" err="1" smtClean="0"/>
              <a:t>bahwa</a:t>
            </a:r>
            <a:r>
              <a:rPr lang="en-US" sz="1600" dirty="0" smtClean="0"/>
              <a:t> Indonesia </a:t>
            </a:r>
            <a:r>
              <a:rPr lang="en-US" sz="1600" dirty="0" err="1" smtClean="0"/>
              <a:t>tergolong</a:t>
            </a:r>
            <a:r>
              <a:rPr lang="en-US" sz="1600" dirty="0" smtClean="0"/>
              <a:t> </a:t>
            </a:r>
            <a:r>
              <a:rPr lang="en-US" sz="1600" dirty="0" err="1" smtClean="0"/>
              <a:t>negara</a:t>
            </a:r>
            <a:r>
              <a:rPr lang="en-US" sz="1600" dirty="0" smtClean="0"/>
              <a:t> yang </a:t>
            </a:r>
            <a:r>
              <a:rPr lang="en-US" sz="1600" dirty="0" err="1" smtClean="0"/>
              <a:t>termasuk</a:t>
            </a:r>
            <a:r>
              <a:rPr lang="en-US" sz="1600" dirty="0" smtClean="0"/>
              <a:t> </a:t>
            </a:r>
            <a:r>
              <a:rPr lang="en-US" sz="1600" dirty="0" err="1" smtClean="0"/>
              <a:t>kategori</a:t>
            </a:r>
            <a:r>
              <a:rPr lang="en-US" sz="1600" dirty="0" smtClean="0"/>
              <a:t> </a:t>
            </a:r>
            <a:r>
              <a:rPr lang="en-US" sz="1600" dirty="0" err="1" smtClean="0"/>
              <a:t>serius</a:t>
            </a:r>
            <a:r>
              <a:rPr lang="en-US" sz="1600" dirty="0" smtClean="0"/>
              <a:t> </a:t>
            </a:r>
            <a:r>
              <a:rPr lang="en-US" sz="1600" dirty="0" err="1" smtClean="0"/>
              <a:t>atau</a:t>
            </a:r>
            <a:r>
              <a:rPr lang="en-US" sz="1600" dirty="0" smtClean="0"/>
              <a:t> </a:t>
            </a:r>
            <a:r>
              <a:rPr lang="en-US" sz="1600" dirty="0" err="1" smtClean="0"/>
              <a:t>berada</a:t>
            </a:r>
            <a:r>
              <a:rPr lang="en-US" sz="1600" dirty="0" smtClean="0"/>
              <a:t> </a:t>
            </a:r>
            <a:r>
              <a:rPr lang="en-US" sz="1600" dirty="0" err="1" smtClean="0"/>
              <a:t>dibawah</a:t>
            </a:r>
            <a:r>
              <a:rPr lang="en-US" sz="1600" dirty="0" smtClean="0"/>
              <a:t> level </a:t>
            </a:r>
            <a:r>
              <a:rPr lang="en-US" sz="1600" dirty="0" err="1" smtClean="0"/>
              <a:t>mengkawatirkan</a:t>
            </a:r>
            <a:r>
              <a:rPr lang="en-US" sz="1600" dirty="0" smtClean="0"/>
              <a:t> </a:t>
            </a:r>
            <a:r>
              <a:rPr lang="en-US" sz="1600" dirty="0" err="1" smtClean="0"/>
              <a:t>dalam</a:t>
            </a:r>
            <a:r>
              <a:rPr lang="en-US" sz="1600" dirty="0" smtClean="0"/>
              <a:t> </a:t>
            </a:r>
            <a:r>
              <a:rPr lang="en-US" sz="1600" dirty="0" err="1" smtClean="0"/>
              <a:t>jumlah</a:t>
            </a:r>
            <a:r>
              <a:rPr lang="en-US" sz="1600" dirty="0" smtClean="0"/>
              <a:t> </a:t>
            </a:r>
            <a:r>
              <a:rPr lang="en-US" sz="1600" dirty="0" err="1" smtClean="0"/>
              <a:t>penderita</a:t>
            </a:r>
            <a:r>
              <a:rPr lang="en-US" sz="1600" dirty="0" smtClean="0"/>
              <a:t> </a:t>
            </a:r>
            <a:r>
              <a:rPr lang="en-US" sz="1600" dirty="0" err="1" smtClean="0"/>
              <a:t>gizi</a:t>
            </a:r>
            <a:r>
              <a:rPr lang="en-US" sz="1600" dirty="0" smtClean="0"/>
              <a:t> </a:t>
            </a:r>
            <a:r>
              <a:rPr lang="en-US" sz="1600" dirty="0" err="1" smtClean="0"/>
              <a:t>buruk</a:t>
            </a:r>
            <a:r>
              <a:rPr lang="en-US" sz="1600" dirty="0" smtClean="0"/>
              <a:t>. </a:t>
            </a:r>
            <a:r>
              <a:rPr lang="en-US" sz="1600" dirty="0" err="1" smtClean="0"/>
              <a:t>Jumlah</a:t>
            </a:r>
            <a:r>
              <a:rPr lang="en-US" sz="1600" dirty="0" smtClean="0"/>
              <a:t> </a:t>
            </a:r>
            <a:r>
              <a:rPr lang="en-US" sz="1600" dirty="0" err="1" smtClean="0"/>
              <a:t>penderita</a:t>
            </a:r>
            <a:r>
              <a:rPr lang="en-US" sz="1600" dirty="0" smtClean="0"/>
              <a:t> </a:t>
            </a:r>
            <a:r>
              <a:rPr lang="en-US" sz="1600" dirty="0" err="1" smtClean="0"/>
              <a:t>gizi</a:t>
            </a:r>
            <a:r>
              <a:rPr lang="en-US" sz="1600" dirty="0" smtClean="0"/>
              <a:t> </a:t>
            </a:r>
            <a:r>
              <a:rPr lang="en-US" sz="1600" dirty="0" err="1" smtClean="0"/>
              <a:t>buruk</a:t>
            </a:r>
            <a:r>
              <a:rPr lang="en-US" sz="1600" dirty="0" smtClean="0"/>
              <a:t> </a:t>
            </a:r>
            <a:r>
              <a:rPr lang="en-US" sz="1600" dirty="0" err="1" smtClean="0"/>
              <a:t>seperti</a:t>
            </a:r>
            <a:r>
              <a:rPr lang="en-US" sz="1600" dirty="0" smtClean="0"/>
              <a:t> </a:t>
            </a:r>
            <a:r>
              <a:rPr lang="en-US" sz="1600" dirty="0" err="1" smtClean="0"/>
              <a:t>gunung</a:t>
            </a:r>
            <a:r>
              <a:rPr lang="en-US" sz="1600" dirty="0" smtClean="0"/>
              <a:t> </a:t>
            </a:r>
            <a:r>
              <a:rPr lang="en-US" sz="1600" dirty="0" err="1" smtClean="0"/>
              <a:t>es</a:t>
            </a:r>
            <a:r>
              <a:rPr lang="en-US" sz="1600" dirty="0" smtClean="0"/>
              <a:t>, </a:t>
            </a:r>
            <a:r>
              <a:rPr lang="en-US" sz="1600" dirty="0" err="1" smtClean="0"/>
              <a:t>kasus</a:t>
            </a:r>
            <a:r>
              <a:rPr lang="en-US" sz="1600" dirty="0" smtClean="0"/>
              <a:t> yang </a:t>
            </a:r>
            <a:r>
              <a:rPr lang="en-US" sz="1600" dirty="0" err="1" smtClean="0"/>
              <a:t>muncul</a:t>
            </a:r>
            <a:r>
              <a:rPr lang="en-US" sz="1600" dirty="0" smtClean="0"/>
              <a:t> </a:t>
            </a:r>
            <a:r>
              <a:rPr lang="en-US" sz="1600" dirty="0" err="1" smtClean="0"/>
              <a:t>kepermukaan</a:t>
            </a:r>
            <a:r>
              <a:rPr lang="en-US" sz="1600" dirty="0" smtClean="0"/>
              <a:t> 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Narkisim" pitchFamily="34" charset="-79"/>
                <a:cs typeface="Narkisim" pitchFamily="34" charset="-79"/>
              </a:rPr>
              <a:t>MANFAAT DAUN KELOR</a:t>
            </a:r>
            <a:endParaRPr lang="en-US" dirty="0">
              <a:latin typeface="Narkisim" pitchFamily="34" charset="-79"/>
              <a:cs typeface="Narkisim" pitchFamily="34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dapat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mencegah</a:t>
            </a:r>
            <a:r>
              <a:rPr lang="en-US" sz="3100" dirty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anemia,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meningkatkan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kuantitas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ibu</a:t>
            </a:r>
            <a:r>
              <a:rPr lang="en-US" sz="3100" dirty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menyusui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,</a:t>
            </a:r>
          </a:p>
          <a:p>
            <a:pPr algn="just">
              <a:buNone/>
            </a:pP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mengurangi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stres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dan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menambah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berat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badan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ibu</a:t>
            </a:r>
            <a:r>
              <a:rPr lang="en-US" sz="3100" dirty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hamil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.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Penelitian</a:t>
            </a:r>
            <a:r>
              <a:rPr lang="en-US" sz="3100" dirty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yang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dilakukan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oleh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Basri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, et al. (2021),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menunjukkan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berbagai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efek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intervensi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kelor</a:t>
            </a:r>
            <a:r>
              <a:rPr lang="en-US" sz="3100" dirty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pada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anak-anak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antara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usia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6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hingga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24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bulan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.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Penelitian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tersebut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menyimpulkan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bahwa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usia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0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hingga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24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bulan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tidak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menunjukkan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intervensi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yang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konsisten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berpengaruh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pada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kejadian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stunting.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Oleh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karena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itu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,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penelitian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ini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menilai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efek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intervensi</a:t>
            </a:r>
            <a:r>
              <a:rPr lang="en-US" sz="3100" dirty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kelor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selama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kehamilan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pada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kejadian</a:t>
            </a:r>
            <a:r>
              <a:rPr lang="en-US" sz="3100" dirty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pertumbuhan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terhambat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pada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anak-anak</a:t>
            </a:r>
            <a:r>
              <a:rPr lang="en-US" sz="3100" dirty="0" smtClean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sz="3100" dirty="0" err="1" smtClean="0">
                <a:latin typeface="Narkisim" pitchFamily="34" charset="-79"/>
                <a:cs typeface="Narkisim" pitchFamily="34" charset="-79"/>
              </a:rPr>
              <a:t>antara</a:t>
            </a:r>
            <a:r>
              <a:rPr lang="en-US" sz="3100" dirty="0">
                <a:latin typeface="Narkisim" pitchFamily="34" charset="-79"/>
                <a:cs typeface="Narkisim" pitchFamily="34" charset="-79"/>
              </a:rPr>
              <a:t> </a:t>
            </a:r>
            <a:r>
              <a:rPr lang="en-US" dirty="0" err="1" smtClean="0">
                <a:latin typeface="Narkisim" pitchFamily="34" charset="-79"/>
                <a:cs typeface="Narkisim" pitchFamily="34" charset="-79"/>
              </a:rPr>
              <a:t>usia</a:t>
            </a:r>
            <a:r>
              <a:rPr lang="en-US" dirty="0" smtClean="0">
                <a:latin typeface="Narkisim" pitchFamily="34" charset="-79"/>
                <a:cs typeface="Narkisim" pitchFamily="34" charset="-79"/>
              </a:rPr>
              <a:t> 36 </a:t>
            </a:r>
            <a:r>
              <a:rPr lang="en-US" dirty="0" err="1" smtClean="0">
                <a:latin typeface="Narkisim" pitchFamily="34" charset="-79"/>
                <a:cs typeface="Narkisim" pitchFamily="34" charset="-79"/>
              </a:rPr>
              <a:t>hingga</a:t>
            </a:r>
            <a:r>
              <a:rPr lang="en-US" dirty="0" smtClean="0">
                <a:latin typeface="Narkisim" pitchFamily="34" charset="-79"/>
                <a:cs typeface="Narkisim" pitchFamily="34" charset="-79"/>
              </a:rPr>
              <a:t> 42 </a:t>
            </a:r>
            <a:r>
              <a:rPr lang="en-US" dirty="0" err="1" smtClean="0">
                <a:latin typeface="Narkisim" pitchFamily="34" charset="-79"/>
                <a:cs typeface="Narkisim" pitchFamily="34" charset="-79"/>
              </a:rPr>
              <a:t>bulan</a:t>
            </a:r>
            <a:r>
              <a:rPr lang="en-US" dirty="0" smtClean="0">
                <a:latin typeface="Narkisim" pitchFamily="34" charset="-79"/>
                <a:cs typeface="Narkisim" pitchFamily="34" charset="-79"/>
              </a:rPr>
              <a:t> (</a:t>
            </a:r>
            <a:r>
              <a:rPr lang="en-US" dirty="0" err="1" smtClean="0">
                <a:latin typeface="Narkisim" pitchFamily="34" charset="-79"/>
                <a:cs typeface="Narkisim" pitchFamily="34" charset="-79"/>
              </a:rPr>
              <a:t>Basri</a:t>
            </a:r>
            <a:r>
              <a:rPr lang="en-US" dirty="0" smtClean="0">
                <a:latin typeface="Narkisim" pitchFamily="34" charset="-79"/>
                <a:cs typeface="Narkisim" pitchFamily="34" charset="-79"/>
              </a:rPr>
              <a:t>, et al., 2021</a:t>
            </a:r>
            <a:endParaRPr lang="en-US" dirty="0">
              <a:latin typeface="Narkisim" pitchFamily="34" charset="-79"/>
              <a:cs typeface="Narkisim" pitchFamily="34" charset="-79"/>
            </a:endParaRPr>
          </a:p>
        </p:txBody>
      </p:sp>
      <p:pic>
        <p:nvPicPr>
          <p:cNvPr id="5" name="Content Placeholder 4" descr="kelor 3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876800" y="1752600"/>
            <a:ext cx="3644298" cy="3810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Narkisim" pitchFamily="34" charset="-79"/>
                <a:cs typeface="Narkisim" pitchFamily="34" charset="-79"/>
              </a:rPr>
              <a:t>HASIL</a:t>
            </a:r>
            <a:endParaRPr lang="en-US" dirty="0">
              <a:latin typeface="Narkisim" pitchFamily="34" charset="-79"/>
              <a:cs typeface="Narkisim" pitchFamily="34" charset="-79"/>
            </a:endParaRP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51893" t="28622" r="12137" b="25921"/>
          <a:stretch>
            <a:fillRect/>
          </a:stretch>
        </p:blipFill>
        <p:spPr bwMode="auto">
          <a:xfrm>
            <a:off x="990600" y="1295400"/>
            <a:ext cx="7162800" cy="5089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Narkisim" pitchFamily="34" charset="-79"/>
                <a:cs typeface="Narkisim" pitchFamily="34" charset="-79"/>
              </a:rPr>
              <a:t>CONTOH ANAK STUNTING</a:t>
            </a:r>
            <a:endParaRPr lang="en-US" dirty="0">
              <a:latin typeface="Narkisim" pitchFamily="34" charset="-79"/>
              <a:cs typeface="Narkisim" pitchFamily="34" charset="-79"/>
            </a:endParaRPr>
          </a:p>
        </p:txBody>
      </p:sp>
      <p:pic>
        <p:nvPicPr>
          <p:cNvPr id="7" name="Content Placeholder 6" descr="stanting 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3400" y="1524000"/>
            <a:ext cx="4528684" cy="2512592"/>
          </a:xfrm>
        </p:spPr>
      </p:pic>
      <p:sp>
        <p:nvSpPr>
          <p:cNvPr id="5" name="Content Placeholder 4"/>
          <p:cNvSpPr>
            <a:spLocks noGrp="1"/>
          </p:cNvSpPr>
          <p:nvPr>
            <p:ph type="subTitle" idx="4294967295"/>
          </p:nvPr>
        </p:nvSpPr>
        <p:spPr>
          <a:xfrm>
            <a:off x="0" y="3886200"/>
            <a:ext cx="6400800" cy="17526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sz="3600" dirty="0"/>
          </a:p>
        </p:txBody>
      </p:sp>
      <p:pic>
        <p:nvPicPr>
          <p:cNvPr id="10" name="Picture 9" descr="stanting 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757863"/>
            <a:ext cx="4114800" cy="249053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SIMPULAN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err="1" smtClean="0"/>
              <a:t>Kandungan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, protein,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kalsium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tanaman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pilihan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tambahan</a:t>
            </a:r>
            <a:r>
              <a:rPr lang="en-US" dirty="0" smtClean="0"/>
              <a:t> yang</a:t>
            </a:r>
          </a:p>
          <a:p>
            <a:pPr>
              <a:buNone/>
            </a:pP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mengurangi</a:t>
            </a:r>
            <a:r>
              <a:rPr lang="en-US" dirty="0" smtClean="0"/>
              <a:t> </a:t>
            </a:r>
            <a:r>
              <a:rPr lang="en-US" dirty="0" err="1" smtClean="0"/>
              <a:t>risiko</a:t>
            </a:r>
            <a:r>
              <a:rPr lang="en-US" dirty="0" smtClean="0"/>
              <a:t> stunting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khususnya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1000 </a:t>
            </a:r>
            <a:r>
              <a:rPr lang="en-US" dirty="0" err="1" smtClean="0"/>
              <a:t>hari</a:t>
            </a:r>
            <a:r>
              <a:rPr lang="en-US" dirty="0" smtClean="0"/>
              <a:t> </a:t>
            </a:r>
            <a:r>
              <a:rPr lang="en-US" dirty="0" err="1" smtClean="0"/>
              <a:t>pertama</a:t>
            </a:r>
            <a:r>
              <a:rPr lang="en-US" dirty="0" smtClean="0"/>
              <a:t> </a:t>
            </a:r>
            <a:r>
              <a:rPr lang="en-US" dirty="0" err="1" smtClean="0"/>
              <a:t>kehidupan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tanama</a:t>
            </a:r>
            <a:r>
              <a:rPr lang="en-US" dirty="0" smtClean="0"/>
              <a:t> </a:t>
            </a:r>
            <a:r>
              <a:rPr lang="en-US" dirty="0" err="1" smtClean="0"/>
              <a:t>lokal</a:t>
            </a:r>
            <a:r>
              <a:rPr lang="en-US" dirty="0" smtClean="0"/>
              <a:t> yang</a:t>
            </a:r>
          </a:p>
          <a:p>
            <a:pPr>
              <a:buNone/>
            </a:pPr>
            <a:r>
              <a:rPr lang="en-US" dirty="0" err="1" smtClean="0"/>
              <a:t>tumbuh</a:t>
            </a:r>
            <a:r>
              <a:rPr lang="en-US" dirty="0" smtClean="0"/>
              <a:t> </a:t>
            </a:r>
            <a:r>
              <a:rPr lang="en-US" dirty="0" err="1" smtClean="0"/>
              <a:t>disekitar</a:t>
            </a:r>
            <a:r>
              <a:rPr lang="en-US" dirty="0" smtClean="0"/>
              <a:t> </a:t>
            </a:r>
            <a:r>
              <a:rPr lang="en-US" dirty="0" err="1" smtClean="0"/>
              <a:t>rumah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mudah</a:t>
            </a:r>
            <a:r>
              <a:rPr lang="en-US" dirty="0" smtClean="0"/>
              <a:t> </a:t>
            </a:r>
            <a:r>
              <a:rPr lang="en-US" dirty="0" err="1" smtClean="0"/>
              <a:t>ditemukan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diambil</a:t>
            </a:r>
            <a:r>
              <a:rPr lang="en-US" dirty="0" smtClean="0"/>
              <a:t> </a:t>
            </a:r>
            <a:r>
              <a:rPr lang="en-US" dirty="0" err="1" smtClean="0"/>
              <a:t>manfaatnya</a:t>
            </a:r>
            <a:r>
              <a:rPr lang="en-US" dirty="0" smtClean="0"/>
              <a:t>.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literature review </a:t>
            </a:r>
            <a:r>
              <a:rPr lang="en-US" dirty="0" err="1" smtClean="0"/>
              <a:t>dari</a:t>
            </a:r>
            <a:r>
              <a:rPr lang="en-US" dirty="0" smtClean="0"/>
              <a:t> 5 </a:t>
            </a:r>
            <a:r>
              <a:rPr lang="en-US" dirty="0" err="1" smtClean="0"/>
              <a:t>jurnal</a:t>
            </a:r>
            <a:r>
              <a:rPr lang="en-US" dirty="0" smtClean="0"/>
              <a:t>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pengaruh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(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) </a:t>
            </a:r>
            <a:r>
              <a:rPr lang="en-US" dirty="0" err="1" smtClean="0"/>
              <a:t>terdapat</a:t>
            </a:r>
            <a:r>
              <a:rPr lang="en-US" dirty="0" smtClean="0"/>
              <a:t> </a:t>
            </a:r>
            <a:r>
              <a:rPr lang="en-US" dirty="0" err="1" smtClean="0"/>
              <a:t>pengauh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yang </a:t>
            </a:r>
            <a:r>
              <a:rPr lang="en-US" dirty="0" err="1" smtClean="0"/>
              <a:t>signifikan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pencegahan</a:t>
            </a:r>
            <a:r>
              <a:rPr lang="en-US" dirty="0" smtClean="0"/>
              <a:t> stunting.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Narkisim" pitchFamily="34" charset="-79"/>
                <a:cs typeface="Narkisim" pitchFamily="34" charset="-79"/>
              </a:rPr>
              <a:t>TERIMAKASIH</a:t>
            </a:r>
            <a:endParaRPr lang="en-US" dirty="0">
              <a:latin typeface="Narkisim" pitchFamily="34" charset="-79"/>
              <a:cs typeface="Narkisim" pitchFamily="34" charset="-79"/>
            </a:endParaRPr>
          </a:p>
        </p:txBody>
      </p:sp>
      <p:sp>
        <p:nvSpPr>
          <p:cNvPr id="10" name="Subtitle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Narkisim" pitchFamily="34" charset="-79"/>
                <a:cs typeface="Narkisim" pitchFamily="34" charset="-79"/>
              </a:rPr>
              <a:t>Nabila</a:t>
            </a:r>
            <a:endParaRPr lang="en-US" dirty="0">
              <a:latin typeface="Narkisim" pitchFamily="34" charset="-79"/>
              <a:cs typeface="Narkisim" pitchFamily="34" charset="-79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</TotalTime>
  <Words>381</Words>
  <Application>Microsoft Office PowerPoint</Application>
  <PresentationFormat>On-screen Show (4:3)</PresentationFormat>
  <Paragraphs>38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Pengaruh Daun Kelor (Moringa oleifera) Terhadap Pencegahan Stunting</vt:lpstr>
      <vt:lpstr>PENGERTIAN</vt:lpstr>
      <vt:lpstr>MANFAAT DAUN KELOR</vt:lpstr>
      <vt:lpstr>HASIL</vt:lpstr>
      <vt:lpstr>CONTOH ANAK STUNTING</vt:lpstr>
      <vt:lpstr>SIMPULAN</vt:lpstr>
      <vt:lpstr>TERIMAKASIH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CBT</dc:creator>
  <cp:lastModifiedBy>CBT</cp:lastModifiedBy>
  <cp:revision>9</cp:revision>
  <dcterms:created xsi:type="dcterms:W3CDTF">2024-11-14T02:09:35Z</dcterms:created>
  <dcterms:modified xsi:type="dcterms:W3CDTF">2024-11-14T03:46:04Z</dcterms:modified>
</cp:coreProperties>
</file>